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1"/>
  </p:sldMasterIdLst>
  <p:notesMasterIdLst>
    <p:notesMasterId r:id="rId77"/>
  </p:notesMasterIdLst>
  <p:handoutMasterIdLst>
    <p:handoutMasterId r:id="rId78"/>
  </p:handoutMasterIdLst>
  <p:sldIdLst>
    <p:sldId id="256" r:id="rId2"/>
    <p:sldId id="500" r:id="rId3"/>
    <p:sldId id="562" r:id="rId4"/>
    <p:sldId id="567" r:id="rId5"/>
    <p:sldId id="570" r:id="rId6"/>
    <p:sldId id="575" r:id="rId7"/>
    <p:sldId id="576" r:id="rId8"/>
    <p:sldId id="272" r:id="rId9"/>
    <p:sldId id="482" r:id="rId10"/>
    <p:sldId id="483" r:id="rId11"/>
    <p:sldId id="484" r:id="rId12"/>
    <p:sldId id="487" r:id="rId13"/>
    <p:sldId id="488" r:id="rId14"/>
    <p:sldId id="489" r:id="rId15"/>
    <p:sldId id="490" r:id="rId16"/>
    <p:sldId id="492" r:id="rId17"/>
    <p:sldId id="493" r:id="rId18"/>
    <p:sldId id="494" r:id="rId19"/>
    <p:sldId id="495" r:id="rId20"/>
    <p:sldId id="496" r:id="rId21"/>
    <p:sldId id="497" r:id="rId22"/>
    <p:sldId id="498" r:id="rId23"/>
    <p:sldId id="499" r:id="rId24"/>
    <p:sldId id="529" r:id="rId25"/>
    <p:sldId id="590" r:id="rId26"/>
    <p:sldId id="581" r:id="rId27"/>
    <p:sldId id="582" r:id="rId28"/>
    <p:sldId id="583" r:id="rId29"/>
    <p:sldId id="584" r:id="rId30"/>
    <p:sldId id="585" r:id="rId31"/>
    <p:sldId id="586" r:id="rId32"/>
    <p:sldId id="587" r:id="rId33"/>
    <p:sldId id="588" r:id="rId34"/>
    <p:sldId id="589" r:id="rId35"/>
    <p:sldId id="612" r:id="rId36"/>
    <p:sldId id="613" r:id="rId37"/>
    <p:sldId id="614" r:id="rId38"/>
    <p:sldId id="615" r:id="rId39"/>
    <p:sldId id="616" r:id="rId40"/>
    <p:sldId id="617" r:id="rId41"/>
    <p:sldId id="618" r:id="rId42"/>
    <p:sldId id="619" r:id="rId43"/>
    <p:sldId id="620" r:id="rId44"/>
    <p:sldId id="621" r:id="rId45"/>
    <p:sldId id="622" r:id="rId46"/>
    <p:sldId id="623" r:id="rId47"/>
    <p:sldId id="624" r:id="rId48"/>
    <p:sldId id="625" r:id="rId49"/>
    <p:sldId id="508" r:id="rId50"/>
    <p:sldId id="609" r:id="rId51"/>
    <p:sldId id="610" r:id="rId52"/>
    <p:sldId id="627" r:id="rId53"/>
    <p:sldId id="626" r:id="rId54"/>
    <p:sldId id="503" r:id="rId55"/>
    <p:sldId id="526" r:id="rId56"/>
    <p:sldId id="504" r:id="rId57"/>
    <p:sldId id="527" r:id="rId58"/>
    <p:sldId id="528" r:id="rId59"/>
    <p:sldId id="592" r:id="rId60"/>
    <p:sldId id="513" r:id="rId61"/>
    <p:sldId id="515" r:id="rId62"/>
    <p:sldId id="517" r:id="rId63"/>
    <p:sldId id="516" r:id="rId64"/>
    <p:sldId id="593" r:id="rId65"/>
    <p:sldId id="601" r:id="rId66"/>
    <p:sldId id="602" r:id="rId67"/>
    <p:sldId id="603" r:id="rId68"/>
    <p:sldId id="604" r:id="rId69"/>
    <p:sldId id="600" r:id="rId70"/>
    <p:sldId id="594" r:id="rId71"/>
    <p:sldId id="606" r:id="rId72"/>
    <p:sldId id="596" r:id="rId73"/>
    <p:sldId id="598" r:id="rId74"/>
    <p:sldId id="605" r:id="rId75"/>
    <p:sldId id="599" r:id="rId76"/>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00"/>
    <a:srgbClr val="FFFF66"/>
    <a:srgbClr val="FF0000"/>
    <a:srgbClr val="008000"/>
    <a:srgbClr val="009900"/>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35" autoAdjust="0"/>
    <p:restoredTop sz="86340" autoAdjust="0"/>
  </p:normalViewPr>
  <p:slideViewPr>
    <p:cSldViewPr>
      <p:cViewPr varScale="1">
        <p:scale>
          <a:sx n="62" d="100"/>
          <a:sy n="62" d="100"/>
        </p:scale>
        <p:origin x="-324" y="-90"/>
      </p:cViewPr>
      <p:guideLst>
        <p:guide orient="horz" pos="2160"/>
        <p:guide pos="2880"/>
      </p:guideLst>
    </p:cSldViewPr>
  </p:slideViewPr>
  <p:outlineViewPr>
    <p:cViewPr>
      <p:scale>
        <a:sx n="33" d="100"/>
        <a:sy n="33" d="100"/>
      </p:scale>
      <p:origin x="0" y="784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E85103-C7EE-4D3A-86FB-FBA849652C55}" type="doc">
      <dgm:prSet loTypeId="urn:microsoft.com/office/officeart/2011/layout/HexagonRadial" loCatId="cycle" qsTypeId="urn:microsoft.com/office/officeart/2005/8/quickstyle/simple1" qsCatId="simple" csTypeId="urn:microsoft.com/office/officeart/2005/8/colors/colorful5" csCatId="colorful" phldr="1"/>
      <dgm:spPr/>
      <dgm:t>
        <a:bodyPr/>
        <a:lstStyle/>
        <a:p>
          <a:endParaRPr lang="zh-TW" altLang="en-US"/>
        </a:p>
      </dgm:t>
    </dgm:pt>
    <dgm:pt modelId="{E4F81B7E-8081-43C0-8267-C13CC1FA4488}">
      <dgm:prSet custT="1"/>
      <dgm:spPr>
        <a:solidFill>
          <a:srgbClr val="FF9900"/>
        </a:solidFill>
      </dgm:spPr>
      <dgm:t>
        <a:bodyPr/>
        <a:lstStyle/>
        <a:p>
          <a:pPr rtl="0"/>
          <a:r>
            <a:rPr lang="zh-CN" sz="2000" dirty="0" smtClean="0">
              <a:solidFill>
                <a:schemeClr val="tx1"/>
              </a:solidFill>
              <a:latin typeface="微軟正黑體" pitchFamily="34" charset="-120"/>
              <a:ea typeface="微軟正黑體" pitchFamily="34" charset="-120"/>
            </a:rPr>
            <a:t>价值 </a:t>
          </a:r>
          <a:endParaRPr lang="zh-TW" altLang="en-US" sz="2000" dirty="0">
            <a:solidFill>
              <a:schemeClr val="tx1"/>
            </a:solidFill>
            <a:latin typeface="微軟正黑體" pitchFamily="34" charset="-120"/>
            <a:ea typeface="微軟正黑體" pitchFamily="34" charset="-120"/>
          </a:endParaRPr>
        </a:p>
      </dgm:t>
    </dgm:pt>
    <dgm:pt modelId="{1070FCED-DD79-40C1-8E1F-BC1E202F4CFC}" type="parTrans" cxnId="{9C4DF431-91B4-4AEE-9DFB-00470EBF2D1B}">
      <dgm:prSet/>
      <dgm:spPr/>
      <dgm:t>
        <a:bodyPr/>
        <a:lstStyle/>
        <a:p>
          <a:endParaRPr lang="zh-TW" altLang="en-US" sz="1600">
            <a:solidFill>
              <a:schemeClr val="tx1"/>
            </a:solidFill>
            <a:latin typeface="微軟正黑體" pitchFamily="34" charset="-120"/>
            <a:ea typeface="微軟正黑體" pitchFamily="34" charset="-120"/>
          </a:endParaRPr>
        </a:p>
      </dgm:t>
    </dgm:pt>
    <dgm:pt modelId="{2E70BA22-85DC-47A8-B6AF-AA3D2A9BE7AA}" type="sibTrans" cxnId="{9C4DF431-91B4-4AEE-9DFB-00470EBF2D1B}">
      <dgm:prSet/>
      <dgm:spPr/>
      <dgm:t>
        <a:bodyPr/>
        <a:lstStyle/>
        <a:p>
          <a:endParaRPr lang="zh-TW" altLang="en-US" sz="1600">
            <a:solidFill>
              <a:schemeClr val="tx1"/>
            </a:solidFill>
            <a:latin typeface="微軟正黑體" pitchFamily="34" charset="-120"/>
            <a:ea typeface="微軟正黑體" pitchFamily="34" charset="-120"/>
          </a:endParaRPr>
        </a:p>
      </dgm:t>
    </dgm:pt>
    <dgm:pt modelId="{2CA851BF-1848-4DEB-A1D8-3AA2CF570000}">
      <dgm:prSet custT="1"/>
      <dgm:spPr/>
      <dgm:t>
        <a:bodyPr/>
        <a:lstStyle/>
        <a:p>
          <a:pPr rtl="0"/>
          <a:r>
            <a:rPr lang="zh-CN" sz="2000" dirty="0" smtClean="0">
              <a:solidFill>
                <a:schemeClr val="bg1"/>
              </a:solidFill>
              <a:latin typeface="微軟正黑體" pitchFamily="34" charset="-120"/>
              <a:ea typeface="微軟正黑體" pitchFamily="34" charset="-120"/>
            </a:rPr>
            <a:t>医院管理成果的自我检视</a:t>
          </a:r>
          <a:endParaRPr lang="zh-TW" altLang="en-US" sz="2000" dirty="0">
            <a:solidFill>
              <a:schemeClr val="bg1"/>
            </a:solidFill>
            <a:latin typeface="微軟正黑體" pitchFamily="34" charset="-120"/>
            <a:ea typeface="微軟正黑體" pitchFamily="34" charset="-120"/>
          </a:endParaRPr>
        </a:p>
      </dgm:t>
    </dgm:pt>
    <dgm:pt modelId="{C3A36B7D-FA48-4380-B986-896855883555}" type="parTrans" cxnId="{2E9B7233-352C-4F1F-9190-00DAB9FC82F3}">
      <dgm:prSet/>
      <dgm:spPr/>
      <dgm:t>
        <a:bodyPr/>
        <a:lstStyle/>
        <a:p>
          <a:endParaRPr lang="zh-TW" altLang="en-US" sz="1600">
            <a:solidFill>
              <a:schemeClr val="tx1"/>
            </a:solidFill>
            <a:latin typeface="微軟正黑體" pitchFamily="34" charset="-120"/>
            <a:ea typeface="微軟正黑體" pitchFamily="34" charset="-120"/>
          </a:endParaRPr>
        </a:p>
      </dgm:t>
    </dgm:pt>
    <dgm:pt modelId="{B2ECF868-1DB7-45B2-9D75-7A17A9983365}" type="sibTrans" cxnId="{2E9B7233-352C-4F1F-9190-00DAB9FC82F3}">
      <dgm:prSet/>
      <dgm:spPr/>
      <dgm:t>
        <a:bodyPr/>
        <a:lstStyle/>
        <a:p>
          <a:endParaRPr lang="zh-TW" altLang="en-US" sz="1600">
            <a:solidFill>
              <a:schemeClr val="tx1"/>
            </a:solidFill>
            <a:latin typeface="微軟正黑體" pitchFamily="34" charset="-120"/>
            <a:ea typeface="微軟正黑體" pitchFamily="34" charset="-120"/>
          </a:endParaRPr>
        </a:p>
      </dgm:t>
    </dgm:pt>
    <dgm:pt modelId="{2DF5270D-38D7-42AD-955A-4B0CC0989E19}">
      <dgm:prSet custT="1"/>
      <dgm:spPr/>
      <dgm:t>
        <a:bodyPr/>
        <a:lstStyle/>
        <a:p>
          <a:pPr rtl="0"/>
          <a:r>
            <a:rPr lang="zh-CN" sz="2000" dirty="0" smtClean="0">
              <a:solidFill>
                <a:schemeClr val="bg1"/>
              </a:solidFill>
              <a:latin typeface="微軟正黑體" pitchFamily="34" charset="-120"/>
              <a:ea typeface="微軟正黑體" pitchFamily="34" charset="-120"/>
            </a:rPr>
            <a:t>组织再造的契机 </a:t>
          </a:r>
          <a:endParaRPr lang="zh-TW" altLang="en-US" sz="2000" dirty="0">
            <a:solidFill>
              <a:schemeClr val="bg1"/>
            </a:solidFill>
            <a:latin typeface="微軟正黑體" pitchFamily="34" charset="-120"/>
            <a:ea typeface="微軟正黑體" pitchFamily="34" charset="-120"/>
          </a:endParaRPr>
        </a:p>
      </dgm:t>
    </dgm:pt>
    <dgm:pt modelId="{A3C298E7-F24B-405D-A166-164455F372D5}" type="parTrans" cxnId="{410FCDB7-8BD1-4799-9FD4-BABAD639D820}">
      <dgm:prSet/>
      <dgm:spPr/>
      <dgm:t>
        <a:bodyPr/>
        <a:lstStyle/>
        <a:p>
          <a:endParaRPr lang="zh-TW" altLang="en-US" sz="1600">
            <a:solidFill>
              <a:schemeClr val="tx1"/>
            </a:solidFill>
            <a:latin typeface="微軟正黑體" pitchFamily="34" charset="-120"/>
            <a:ea typeface="微軟正黑體" pitchFamily="34" charset="-120"/>
          </a:endParaRPr>
        </a:p>
      </dgm:t>
    </dgm:pt>
    <dgm:pt modelId="{51D7B15E-9830-44CE-9C5A-A4A2249176B0}" type="sibTrans" cxnId="{410FCDB7-8BD1-4799-9FD4-BABAD639D820}">
      <dgm:prSet/>
      <dgm:spPr/>
      <dgm:t>
        <a:bodyPr/>
        <a:lstStyle/>
        <a:p>
          <a:endParaRPr lang="zh-TW" altLang="en-US" sz="1600">
            <a:solidFill>
              <a:schemeClr val="tx1"/>
            </a:solidFill>
            <a:latin typeface="微軟正黑體" pitchFamily="34" charset="-120"/>
            <a:ea typeface="微軟正黑體" pitchFamily="34" charset="-120"/>
          </a:endParaRPr>
        </a:p>
      </dgm:t>
    </dgm:pt>
    <dgm:pt modelId="{163D3152-FCA1-4A40-B0CC-BC798C014A11}">
      <dgm:prSet custT="1"/>
      <dgm:spPr/>
      <dgm:t>
        <a:bodyPr/>
        <a:lstStyle/>
        <a:p>
          <a:pPr rtl="0"/>
          <a:r>
            <a:rPr lang="zh-CN" sz="2000" dirty="0" smtClean="0">
              <a:solidFill>
                <a:schemeClr val="bg1"/>
              </a:solidFill>
              <a:latin typeface="微軟正黑體" pitchFamily="34" charset="-120"/>
              <a:ea typeface="微軟正黑體" pitchFamily="34" charset="-120"/>
            </a:rPr>
            <a:t>建立完整档案数据</a:t>
          </a:r>
          <a:endParaRPr lang="zh-TW" altLang="en-US" sz="2000" dirty="0">
            <a:solidFill>
              <a:schemeClr val="bg1"/>
            </a:solidFill>
            <a:latin typeface="微軟正黑體" pitchFamily="34" charset="-120"/>
            <a:ea typeface="微軟正黑體" pitchFamily="34" charset="-120"/>
          </a:endParaRPr>
        </a:p>
      </dgm:t>
    </dgm:pt>
    <dgm:pt modelId="{5354BF7F-6E39-4D56-82BC-D24862ACCD0E}" type="parTrans" cxnId="{B1DC2F26-0150-45E4-99C7-03C654099B2C}">
      <dgm:prSet/>
      <dgm:spPr/>
      <dgm:t>
        <a:bodyPr/>
        <a:lstStyle/>
        <a:p>
          <a:endParaRPr lang="zh-TW" altLang="en-US" sz="1600">
            <a:solidFill>
              <a:schemeClr val="tx1"/>
            </a:solidFill>
            <a:latin typeface="微軟正黑體" pitchFamily="34" charset="-120"/>
            <a:ea typeface="微軟正黑體" pitchFamily="34" charset="-120"/>
          </a:endParaRPr>
        </a:p>
      </dgm:t>
    </dgm:pt>
    <dgm:pt modelId="{92D03BE9-E5D5-4B78-A8DF-EAE3E52480A3}" type="sibTrans" cxnId="{B1DC2F26-0150-45E4-99C7-03C654099B2C}">
      <dgm:prSet/>
      <dgm:spPr/>
      <dgm:t>
        <a:bodyPr/>
        <a:lstStyle/>
        <a:p>
          <a:endParaRPr lang="zh-TW" altLang="en-US" sz="1600">
            <a:solidFill>
              <a:schemeClr val="tx1"/>
            </a:solidFill>
            <a:latin typeface="微軟正黑體" pitchFamily="34" charset="-120"/>
            <a:ea typeface="微軟正黑體" pitchFamily="34" charset="-120"/>
          </a:endParaRPr>
        </a:p>
      </dgm:t>
    </dgm:pt>
    <dgm:pt modelId="{FC25ACCF-69E7-47A2-AA52-2DD987A40EDE}">
      <dgm:prSet custT="1"/>
      <dgm:spPr/>
      <dgm:t>
        <a:bodyPr/>
        <a:lstStyle/>
        <a:p>
          <a:pPr rtl="0"/>
          <a:r>
            <a:rPr lang="zh-CN" sz="2000" dirty="0" smtClean="0">
              <a:solidFill>
                <a:schemeClr val="bg1"/>
              </a:solidFill>
              <a:latin typeface="微軟正黑體" pitchFamily="34" charset="-120"/>
              <a:ea typeface="微軟正黑體" pitchFamily="34" charset="-120"/>
            </a:rPr>
            <a:t>标竿学习的机会</a:t>
          </a:r>
          <a:endParaRPr lang="zh-TW" altLang="en-US" sz="2000" dirty="0">
            <a:solidFill>
              <a:schemeClr val="bg1"/>
            </a:solidFill>
            <a:latin typeface="微軟正黑體" pitchFamily="34" charset="-120"/>
            <a:ea typeface="微軟正黑體" pitchFamily="34" charset="-120"/>
          </a:endParaRPr>
        </a:p>
      </dgm:t>
    </dgm:pt>
    <dgm:pt modelId="{087536E0-22CD-47DE-AE5F-3AFFAB9EB3CB}" type="parTrans" cxnId="{5AD10A83-2111-4672-850C-920F93F99475}">
      <dgm:prSet/>
      <dgm:spPr/>
      <dgm:t>
        <a:bodyPr/>
        <a:lstStyle/>
        <a:p>
          <a:endParaRPr lang="zh-TW" altLang="en-US" sz="1600">
            <a:solidFill>
              <a:schemeClr val="tx1"/>
            </a:solidFill>
            <a:latin typeface="微軟正黑體" pitchFamily="34" charset="-120"/>
            <a:ea typeface="微軟正黑體" pitchFamily="34" charset="-120"/>
          </a:endParaRPr>
        </a:p>
      </dgm:t>
    </dgm:pt>
    <dgm:pt modelId="{2883B1B1-E093-4B49-8033-F1808368141C}" type="sibTrans" cxnId="{5AD10A83-2111-4672-850C-920F93F99475}">
      <dgm:prSet/>
      <dgm:spPr/>
      <dgm:t>
        <a:bodyPr/>
        <a:lstStyle/>
        <a:p>
          <a:endParaRPr lang="zh-TW" altLang="en-US" sz="1600">
            <a:solidFill>
              <a:schemeClr val="tx1"/>
            </a:solidFill>
            <a:latin typeface="微軟正黑體" pitchFamily="34" charset="-120"/>
            <a:ea typeface="微軟正黑體" pitchFamily="34" charset="-120"/>
          </a:endParaRPr>
        </a:p>
      </dgm:t>
    </dgm:pt>
    <dgm:pt modelId="{7AEDE891-8BB9-4C7B-9076-664F930EA88D}">
      <dgm:prSet custT="1"/>
      <dgm:spPr/>
      <dgm:t>
        <a:bodyPr/>
        <a:lstStyle/>
        <a:p>
          <a:pPr rtl="0"/>
          <a:r>
            <a:rPr lang="zh-CN" sz="2000" dirty="0" smtClean="0">
              <a:solidFill>
                <a:schemeClr val="bg1"/>
              </a:solidFill>
              <a:latin typeface="微軟正黑體" pitchFamily="34" charset="-120"/>
              <a:ea typeface="微軟正黑體" pitchFamily="34" charset="-120"/>
            </a:rPr>
            <a:t>院内员工向心力的凝聚</a:t>
          </a:r>
          <a:endParaRPr lang="zh-TW" altLang="en-US" sz="2000" dirty="0">
            <a:solidFill>
              <a:schemeClr val="bg1"/>
            </a:solidFill>
            <a:latin typeface="微軟正黑體" pitchFamily="34" charset="-120"/>
            <a:ea typeface="微軟正黑體" pitchFamily="34" charset="-120"/>
          </a:endParaRPr>
        </a:p>
      </dgm:t>
    </dgm:pt>
    <dgm:pt modelId="{B68F0949-1ED2-47D8-BCBE-67ABBCBADE31}" type="parTrans" cxnId="{165127FD-781D-43DF-BA2C-24441AC35853}">
      <dgm:prSet/>
      <dgm:spPr/>
      <dgm:t>
        <a:bodyPr/>
        <a:lstStyle/>
        <a:p>
          <a:endParaRPr lang="zh-TW" altLang="en-US" sz="1600">
            <a:solidFill>
              <a:schemeClr val="tx1"/>
            </a:solidFill>
            <a:latin typeface="微軟正黑體" pitchFamily="34" charset="-120"/>
            <a:ea typeface="微軟正黑體" pitchFamily="34" charset="-120"/>
          </a:endParaRPr>
        </a:p>
      </dgm:t>
    </dgm:pt>
    <dgm:pt modelId="{4ED730DF-6163-4453-9FB1-47C160AF8A2F}" type="sibTrans" cxnId="{165127FD-781D-43DF-BA2C-24441AC35853}">
      <dgm:prSet/>
      <dgm:spPr/>
      <dgm:t>
        <a:bodyPr/>
        <a:lstStyle/>
        <a:p>
          <a:endParaRPr lang="zh-TW" altLang="en-US" sz="1600">
            <a:solidFill>
              <a:schemeClr val="tx1"/>
            </a:solidFill>
            <a:latin typeface="微軟正黑體" pitchFamily="34" charset="-120"/>
            <a:ea typeface="微軟正黑體" pitchFamily="34" charset="-120"/>
          </a:endParaRPr>
        </a:p>
      </dgm:t>
    </dgm:pt>
    <dgm:pt modelId="{B30783D3-3F72-4842-A721-E856F7B449F0}">
      <dgm:prSet custT="1"/>
      <dgm:spPr/>
      <dgm:t>
        <a:bodyPr/>
        <a:lstStyle/>
        <a:p>
          <a:pPr rtl="0"/>
          <a:r>
            <a:rPr lang="zh-CN" sz="2000" dirty="0" smtClean="0">
              <a:solidFill>
                <a:schemeClr val="bg1"/>
              </a:solidFill>
              <a:latin typeface="微軟正黑體" pitchFamily="34" charset="-120"/>
              <a:ea typeface="微軟正黑體" pitchFamily="34" charset="-120"/>
            </a:rPr>
            <a:t>医院形象的塑造</a:t>
          </a:r>
          <a:endParaRPr lang="zh-TW" altLang="en-US" sz="2000" dirty="0">
            <a:solidFill>
              <a:schemeClr val="bg1"/>
            </a:solidFill>
            <a:latin typeface="微軟正黑體" pitchFamily="34" charset="-120"/>
            <a:ea typeface="微軟正黑體" pitchFamily="34" charset="-120"/>
          </a:endParaRPr>
        </a:p>
      </dgm:t>
    </dgm:pt>
    <dgm:pt modelId="{7F214578-D9F7-4D68-BB73-231FADE42117}" type="parTrans" cxnId="{F075238C-7DEC-4F4A-9549-EAE5E2BE9C0E}">
      <dgm:prSet/>
      <dgm:spPr/>
      <dgm:t>
        <a:bodyPr/>
        <a:lstStyle/>
        <a:p>
          <a:endParaRPr lang="zh-TW" altLang="en-US" sz="1600">
            <a:solidFill>
              <a:schemeClr val="tx1"/>
            </a:solidFill>
            <a:latin typeface="微軟正黑體" pitchFamily="34" charset="-120"/>
            <a:ea typeface="微軟正黑體" pitchFamily="34" charset="-120"/>
          </a:endParaRPr>
        </a:p>
      </dgm:t>
    </dgm:pt>
    <dgm:pt modelId="{8B57E5FC-11DD-46AB-BED1-AFAD2C235F0E}" type="sibTrans" cxnId="{F075238C-7DEC-4F4A-9549-EAE5E2BE9C0E}">
      <dgm:prSet/>
      <dgm:spPr/>
      <dgm:t>
        <a:bodyPr/>
        <a:lstStyle/>
        <a:p>
          <a:endParaRPr lang="zh-TW" altLang="en-US" sz="1600">
            <a:solidFill>
              <a:schemeClr val="tx1"/>
            </a:solidFill>
            <a:latin typeface="微軟正黑體" pitchFamily="34" charset="-120"/>
            <a:ea typeface="微軟正黑體" pitchFamily="34" charset="-120"/>
          </a:endParaRPr>
        </a:p>
      </dgm:t>
    </dgm:pt>
    <dgm:pt modelId="{5F96F8F4-6258-4672-A97D-FF07F2056AFA}" type="pres">
      <dgm:prSet presAssocID="{5DE85103-C7EE-4D3A-86FB-FBA849652C55}" presName="Name0" presStyleCnt="0">
        <dgm:presLayoutVars>
          <dgm:chMax val="1"/>
          <dgm:chPref val="1"/>
          <dgm:dir/>
          <dgm:animOne val="branch"/>
          <dgm:animLvl val="lvl"/>
        </dgm:presLayoutVars>
      </dgm:prSet>
      <dgm:spPr/>
      <dgm:t>
        <a:bodyPr/>
        <a:lstStyle/>
        <a:p>
          <a:endParaRPr lang="zh-TW" altLang="en-US"/>
        </a:p>
      </dgm:t>
    </dgm:pt>
    <dgm:pt modelId="{94D22E9B-D5A8-4006-A6F2-C109D394765D}" type="pres">
      <dgm:prSet presAssocID="{E4F81B7E-8081-43C0-8267-C13CC1FA4488}" presName="Parent" presStyleLbl="node0" presStyleIdx="0" presStyleCnt="1" custScaleX="121279" custLinFactNeighborX="-676" custLinFactNeighborY="4404">
        <dgm:presLayoutVars>
          <dgm:chMax val="6"/>
          <dgm:chPref val="6"/>
        </dgm:presLayoutVars>
      </dgm:prSet>
      <dgm:spPr/>
      <dgm:t>
        <a:bodyPr/>
        <a:lstStyle/>
        <a:p>
          <a:endParaRPr lang="zh-TW" altLang="en-US"/>
        </a:p>
      </dgm:t>
    </dgm:pt>
    <dgm:pt modelId="{009D0733-1C77-47F4-816C-BB7E8345E879}" type="pres">
      <dgm:prSet presAssocID="{2CA851BF-1848-4DEB-A1D8-3AA2CF570000}" presName="Accent1" presStyleCnt="0"/>
      <dgm:spPr/>
    </dgm:pt>
    <dgm:pt modelId="{6D198AB3-9FC7-4374-9367-CA8CD6BF9849}" type="pres">
      <dgm:prSet presAssocID="{2CA851BF-1848-4DEB-A1D8-3AA2CF570000}" presName="Accent" presStyleLbl="bgShp" presStyleIdx="0" presStyleCnt="6"/>
      <dgm:spPr/>
    </dgm:pt>
    <dgm:pt modelId="{FA534E19-6C04-4A65-ACD7-2D6F0262A372}" type="pres">
      <dgm:prSet presAssocID="{2CA851BF-1848-4DEB-A1D8-3AA2CF570000}" presName="Child1" presStyleLbl="node1" presStyleIdx="0" presStyleCnt="6" custScaleX="151460" custLinFactNeighborX="-318" custLinFactNeighborY="12469">
        <dgm:presLayoutVars>
          <dgm:chMax val="0"/>
          <dgm:chPref val="0"/>
          <dgm:bulletEnabled val="1"/>
        </dgm:presLayoutVars>
      </dgm:prSet>
      <dgm:spPr/>
      <dgm:t>
        <a:bodyPr/>
        <a:lstStyle/>
        <a:p>
          <a:endParaRPr lang="zh-TW" altLang="en-US"/>
        </a:p>
      </dgm:t>
    </dgm:pt>
    <dgm:pt modelId="{F935ED89-3A23-4F44-93DC-EF399484E377}" type="pres">
      <dgm:prSet presAssocID="{2DF5270D-38D7-42AD-955A-4B0CC0989E19}" presName="Accent2" presStyleCnt="0"/>
      <dgm:spPr/>
    </dgm:pt>
    <dgm:pt modelId="{2A4CB55C-A3C6-4B23-B395-607FF29D647C}" type="pres">
      <dgm:prSet presAssocID="{2DF5270D-38D7-42AD-955A-4B0CC0989E19}" presName="Accent" presStyleLbl="bgShp" presStyleIdx="1" presStyleCnt="6"/>
      <dgm:spPr/>
    </dgm:pt>
    <dgm:pt modelId="{A008474E-AA07-470B-AF3B-76E9AC16B777}" type="pres">
      <dgm:prSet presAssocID="{2DF5270D-38D7-42AD-955A-4B0CC0989E19}" presName="Child2" presStyleLbl="node1" presStyleIdx="1" presStyleCnt="6" custScaleX="127398" custLinFactNeighborX="28787" custLinFactNeighborY="11102">
        <dgm:presLayoutVars>
          <dgm:chMax val="0"/>
          <dgm:chPref val="0"/>
          <dgm:bulletEnabled val="1"/>
        </dgm:presLayoutVars>
      </dgm:prSet>
      <dgm:spPr/>
      <dgm:t>
        <a:bodyPr/>
        <a:lstStyle/>
        <a:p>
          <a:endParaRPr lang="zh-TW" altLang="en-US"/>
        </a:p>
      </dgm:t>
    </dgm:pt>
    <dgm:pt modelId="{DE2AC374-317F-42B1-B3AE-4BE7281FE020}" type="pres">
      <dgm:prSet presAssocID="{163D3152-FCA1-4A40-B0CC-BC798C014A11}" presName="Accent3" presStyleCnt="0"/>
      <dgm:spPr/>
    </dgm:pt>
    <dgm:pt modelId="{29E76FD7-79FD-4B2D-9C1C-BF3CD6249467}" type="pres">
      <dgm:prSet presAssocID="{163D3152-FCA1-4A40-B0CC-BC798C014A11}" presName="Accent" presStyleLbl="bgShp" presStyleIdx="2" presStyleCnt="6"/>
      <dgm:spPr/>
    </dgm:pt>
    <dgm:pt modelId="{9391A1CC-3015-4B7A-8E4B-E2D953E4D348}" type="pres">
      <dgm:prSet presAssocID="{163D3152-FCA1-4A40-B0CC-BC798C014A11}" presName="Child3" presStyleLbl="node1" presStyleIdx="2" presStyleCnt="6" custScaleX="127398" custLinFactNeighborX="17057" custLinFactNeighborY="9510">
        <dgm:presLayoutVars>
          <dgm:chMax val="0"/>
          <dgm:chPref val="0"/>
          <dgm:bulletEnabled val="1"/>
        </dgm:presLayoutVars>
      </dgm:prSet>
      <dgm:spPr/>
      <dgm:t>
        <a:bodyPr/>
        <a:lstStyle/>
        <a:p>
          <a:endParaRPr lang="zh-TW" altLang="en-US"/>
        </a:p>
      </dgm:t>
    </dgm:pt>
    <dgm:pt modelId="{6E49E2E7-CD02-4ABA-9AC5-91723B75E794}" type="pres">
      <dgm:prSet presAssocID="{FC25ACCF-69E7-47A2-AA52-2DD987A40EDE}" presName="Accent4" presStyleCnt="0"/>
      <dgm:spPr/>
    </dgm:pt>
    <dgm:pt modelId="{F4E8C1A7-3093-4FC9-BEF7-28D49C500A35}" type="pres">
      <dgm:prSet presAssocID="{FC25ACCF-69E7-47A2-AA52-2DD987A40EDE}" presName="Accent" presStyleLbl="bgShp" presStyleIdx="3" presStyleCnt="6"/>
      <dgm:spPr/>
    </dgm:pt>
    <dgm:pt modelId="{D6084F39-A35A-4D1F-A830-64FD51AEC576}" type="pres">
      <dgm:prSet presAssocID="{FC25ACCF-69E7-47A2-AA52-2DD987A40EDE}" presName="Child4" presStyleLbl="node1" presStyleIdx="3" presStyleCnt="6" custScaleX="132494" custLinFactNeighborX="-1031" custLinFactNeighborY="-1591">
        <dgm:presLayoutVars>
          <dgm:chMax val="0"/>
          <dgm:chPref val="0"/>
          <dgm:bulletEnabled val="1"/>
        </dgm:presLayoutVars>
      </dgm:prSet>
      <dgm:spPr/>
      <dgm:t>
        <a:bodyPr/>
        <a:lstStyle/>
        <a:p>
          <a:endParaRPr lang="zh-TW" altLang="en-US"/>
        </a:p>
      </dgm:t>
    </dgm:pt>
    <dgm:pt modelId="{59BB0A9F-CAA1-4092-8359-8DA19DC0C48B}" type="pres">
      <dgm:prSet presAssocID="{7AEDE891-8BB9-4C7B-9076-664F930EA88D}" presName="Accent5" presStyleCnt="0"/>
      <dgm:spPr/>
    </dgm:pt>
    <dgm:pt modelId="{B915BBAC-3795-4331-838C-4E7DDC94E2C8}" type="pres">
      <dgm:prSet presAssocID="{7AEDE891-8BB9-4C7B-9076-664F930EA88D}" presName="Accent" presStyleLbl="bgShp" presStyleIdx="4" presStyleCnt="6"/>
      <dgm:spPr/>
    </dgm:pt>
    <dgm:pt modelId="{FF442440-6969-4225-9F2C-3847F9F1E4A8}" type="pres">
      <dgm:prSet presAssocID="{7AEDE891-8BB9-4C7B-9076-664F930EA88D}" presName="Child5" presStyleLbl="node1" presStyleIdx="4" presStyleCnt="6" custScaleX="127398" custLinFactNeighborX="-19223" custLinFactNeighborY="10128">
        <dgm:presLayoutVars>
          <dgm:chMax val="0"/>
          <dgm:chPref val="0"/>
          <dgm:bulletEnabled val="1"/>
        </dgm:presLayoutVars>
      </dgm:prSet>
      <dgm:spPr/>
      <dgm:t>
        <a:bodyPr/>
        <a:lstStyle/>
        <a:p>
          <a:endParaRPr lang="zh-TW" altLang="en-US"/>
        </a:p>
      </dgm:t>
    </dgm:pt>
    <dgm:pt modelId="{239A4AF0-EF1F-42F4-A095-846817289631}" type="pres">
      <dgm:prSet presAssocID="{B30783D3-3F72-4842-A721-E856F7B449F0}" presName="Accent6" presStyleCnt="0"/>
      <dgm:spPr/>
    </dgm:pt>
    <dgm:pt modelId="{D8C1A7A2-D72D-4AA9-9DDC-6E2A098FC4E5}" type="pres">
      <dgm:prSet presAssocID="{B30783D3-3F72-4842-A721-E856F7B449F0}" presName="Accent" presStyleLbl="bgShp" presStyleIdx="5" presStyleCnt="6" custLinFactX="-100000" custLinFactNeighborX="-163094" custLinFactNeighborY="13323"/>
      <dgm:spPr/>
    </dgm:pt>
    <dgm:pt modelId="{6CF742D8-DE79-498A-B05E-34A10B76BD13}" type="pres">
      <dgm:prSet presAssocID="{B30783D3-3F72-4842-A721-E856F7B449F0}" presName="Child6" presStyleLbl="node1" presStyleIdx="5" presStyleCnt="6" custScaleX="127398" custLinFactNeighborX="-28891" custLinFactNeighborY="9650">
        <dgm:presLayoutVars>
          <dgm:chMax val="0"/>
          <dgm:chPref val="0"/>
          <dgm:bulletEnabled val="1"/>
        </dgm:presLayoutVars>
      </dgm:prSet>
      <dgm:spPr/>
      <dgm:t>
        <a:bodyPr/>
        <a:lstStyle/>
        <a:p>
          <a:endParaRPr lang="zh-TW" altLang="en-US"/>
        </a:p>
      </dgm:t>
    </dgm:pt>
  </dgm:ptLst>
  <dgm:cxnLst>
    <dgm:cxn modelId="{2E751BA9-D819-4025-98C7-E635BE003A35}" type="presOf" srcId="{5DE85103-C7EE-4D3A-86FB-FBA849652C55}" destId="{5F96F8F4-6258-4672-A97D-FF07F2056AFA}" srcOrd="0" destOrd="0" presId="urn:microsoft.com/office/officeart/2011/layout/HexagonRadial"/>
    <dgm:cxn modelId="{B1DC2F26-0150-45E4-99C7-03C654099B2C}" srcId="{E4F81B7E-8081-43C0-8267-C13CC1FA4488}" destId="{163D3152-FCA1-4A40-B0CC-BC798C014A11}" srcOrd="2" destOrd="0" parTransId="{5354BF7F-6E39-4D56-82BC-D24862ACCD0E}" sibTransId="{92D03BE9-E5D5-4B78-A8DF-EAE3E52480A3}"/>
    <dgm:cxn modelId="{2E9B7233-352C-4F1F-9190-00DAB9FC82F3}" srcId="{E4F81B7E-8081-43C0-8267-C13CC1FA4488}" destId="{2CA851BF-1848-4DEB-A1D8-3AA2CF570000}" srcOrd="0" destOrd="0" parTransId="{C3A36B7D-FA48-4380-B986-896855883555}" sibTransId="{B2ECF868-1DB7-45B2-9D75-7A17A9983365}"/>
    <dgm:cxn modelId="{3662B294-64C7-4CD0-A3A7-93647BA4AE17}" type="presOf" srcId="{FC25ACCF-69E7-47A2-AA52-2DD987A40EDE}" destId="{D6084F39-A35A-4D1F-A830-64FD51AEC576}" srcOrd="0" destOrd="0" presId="urn:microsoft.com/office/officeart/2011/layout/HexagonRadial"/>
    <dgm:cxn modelId="{B6C8B9D5-1EEA-408C-83B6-8B25177C8382}" type="presOf" srcId="{2DF5270D-38D7-42AD-955A-4B0CC0989E19}" destId="{A008474E-AA07-470B-AF3B-76E9AC16B777}" srcOrd="0" destOrd="0" presId="urn:microsoft.com/office/officeart/2011/layout/HexagonRadial"/>
    <dgm:cxn modelId="{9F10431E-3C52-4403-9CE3-62DB19DEF709}" type="presOf" srcId="{7AEDE891-8BB9-4C7B-9076-664F930EA88D}" destId="{FF442440-6969-4225-9F2C-3847F9F1E4A8}" srcOrd="0" destOrd="0" presId="urn:microsoft.com/office/officeart/2011/layout/HexagonRadial"/>
    <dgm:cxn modelId="{A775B4F0-3826-4E36-8FA4-24250C0A69E9}" type="presOf" srcId="{2CA851BF-1848-4DEB-A1D8-3AA2CF570000}" destId="{FA534E19-6C04-4A65-ACD7-2D6F0262A372}" srcOrd="0" destOrd="0" presId="urn:microsoft.com/office/officeart/2011/layout/HexagonRadial"/>
    <dgm:cxn modelId="{9C4DF431-91B4-4AEE-9DFB-00470EBF2D1B}" srcId="{5DE85103-C7EE-4D3A-86FB-FBA849652C55}" destId="{E4F81B7E-8081-43C0-8267-C13CC1FA4488}" srcOrd="0" destOrd="0" parTransId="{1070FCED-DD79-40C1-8E1F-BC1E202F4CFC}" sibTransId="{2E70BA22-85DC-47A8-B6AF-AA3D2A9BE7AA}"/>
    <dgm:cxn modelId="{F5869475-3F0B-470F-B656-5FC3F51124CC}" type="presOf" srcId="{E4F81B7E-8081-43C0-8267-C13CC1FA4488}" destId="{94D22E9B-D5A8-4006-A6F2-C109D394765D}" srcOrd="0" destOrd="0" presId="urn:microsoft.com/office/officeart/2011/layout/HexagonRadial"/>
    <dgm:cxn modelId="{410FCDB7-8BD1-4799-9FD4-BABAD639D820}" srcId="{E4F81B7E-8081-43C0-8267-C13CC1FA4488}" destId="{2DF5270D-38D7-42AD-955A-4B0CC0989E19}" srcOrd="1" destOrd="0" parTransId="{A3C298E7-F24B-405D-A166-164455F372D5}" sibTransId="{51D7B15E-9830-44CE-9C5A-A4A2249176B0}"/>
    <dgm:cxn modelId="{5AD10A83-2111-4672-850C-920F93F99475}" srcId="{E4F81B7E-8081-43C0-8267-C13CC1FA4488}" destId="{FC25ACCF-69E7-47A2-AA52-2DD987A40EDE}" srcOrd="3" destOrd="0" parTransId="{087536E0-22CD-47DE-AE5F-3AFFAB9EB3CB}" sibTransId="{2883B1B1-E093-4B49-8033-F1808368141C}"/>
    <dgm:cxn modelId="{9BC2A0CF-FF52-4395-9790-C708CFE9FACB}" type="presOf" srcId="{B30783D3-3F72-4842-A721-E856F7B449F0}" destId="{6CF742D8-DE79-498A-B05E-34A10B76BD13}" srcOrd="0" destOrd="0" presId="urn:microsoft.com/office/officeart/2011/layout/HexagonRadial"/>
    <dgm:cxn modelId="{165127FD-781D-43DF-BA2C-24441AC35853}" srcId="{E4F81B7E-8081-43C0-8267-C13CC1FA4488}" destId="{7AEDE891-8BB9-4C7B-9076-664F930EA88D}" srcOrd="4" destOrd="0" parTransId="{B68F0949-1ED2-47D8-BCBE-67ABBCBADE31}" sibTransId="{4ED730DF-6163-4453-9FB1-47C160AF8A2F}"/>
    <dgm:cxn modelId="{221E7EC3-A7C7-4C85-9874-7432BAF34375}" type="presOf" srcId="{163D3152-FCA1-4A40-B0CC-BC798C014A11}" destId="{9391A1CC-3015-4B7A-8E4B-E2D953E4D348}" srcOrd="0" destOrd="0" presId="urn:microsoft.com/office/officeart/2011/layout/HexagonRadial"/>
    <dgm:cxn modelId="{F075238C-7DEC-4F4A-9549-EAE5E2BE9C0E}" srcId="{E4F81B7E-8081-43C0-8267-C13CC1FA4488}" destId="{B30783D3-3F72-4842-A721-E856F7B449F0}" srcOrd="5" destOrd="0" parTransId="{7F214578-D9F7-4D68-BB73-231FADE42117}" sibTransId="{8B57E5FC-11DD-46AB-BED1-AFAD2C235F0E}"/>
    <dgm:cxn modelId="{E089791B-CC26-4C1E-850A-B399892E914E}" type="presParOf" srcId="{5F96F8F4-6258-4672-A97D-FF07F2056AFA}" destId="{94D22E9B-D5A8-4006-A6F2-C109D394765D}" srcOrd="0" destOrd="0" presId="urn:microsoft.com/office/officeart/2011/layout/HexagonRadial"/>
    <dgm:cxn modelId="{B3EC9762-FD17-4B98-8991-AEC262FC4D6C}" type="presParOf" srcId="{5F96F8F4-6258-4672-A97D-FF07F2056AFA}" destId="{009D0733-1C77-47F4-816C-BB7E8345E879}" srcOrd="1" destOrd="0" presId="urn:microsoft.com/office/officeart/2011/layout/HexagonRadial"/>
    <dgm:cxn modelId="{F51689F4-AF8B-4D27-91C3-E110C7ED264D}" type="presParOf" srcId="{009D0733-1C77-47F4-816C-BB7E8345E879}" destId="{6D198AB3-9FC7-4374-9367-CA8CD6BF9849}" srcOrd="0" destOrd="0" presId="urn:microsoft.com/office/officeart/2011/layout/HexagonRadial"/>
    <dgm:cxn modelId="{7B40346D-F9C9-4D85-9A95-DE602A02A0D8}" type="presParOf" srcId="{5F96F8F4-6258-4672-A97D-FF07F2056AFA}" destId="{FA534E19-6C04-4A65-ACD7-2D6F0262A372}" srcOrd="2" destOrd="0" presId="urn:microsoft.com/office/officeart/2011/layout/HexagonRadial"/>
    <dgm:cxn modelId="{BA2504FE-6D15-4AE2-AA50-7947450B225F}" type="presParOf" srcId="{5F96F8F4-6258-4672-A97D-FF07F2056AFA}" destId="{F935ED89-3A23-4F44-93DC-EF399484E377}" srcOrd="3" destOrd="0" presId="urn:microsoft.com/office/officeart/2011/layout/HexagonRadial"/>
    <dgm:cxn modelId="{4D4E6228-5D56-4133-A2B7-C02325343E31}" type="presParOf" srcId="{F935ED89-3A23-4F44-93DC-EF399484E377}" destId="{2A4CB55C-A3C6-4B23-B395-607FF29D647C}" srcOrd="0" destOrd="0" presId="urn:microsoft.com/office/officeart/2011/layout/HexagonRadial"/>
    <dgm:cxn modelId="{E4678368-C9DC-4D84-A0B2-DA616AD4C10D}" type="presParOf" srcId="{5F96F8F4-6258-4672-A97D-FF07F2056AFA}" destId="{A008474E-AA07-470B-AF3B-76E9AC16B777}" srcOrd="4" destOrd="0" presId="urn:microsoft.com/office/officeart/2011/layout/HexagonRadial"/>
    <dgm:cxn modelId="{0ABEE890-ACCA-45DB-9B95-E1450EC12F48}" type="presParOf" srcId="{5F96F8F4-6258-4672-A97D-FF07F2056AFA}" destId="{DE2AC374-317F-42B1-B3AE-4BE7281FE020}" srcOrd="5" destOrd="0" presId="urn:microsoft.com/office/officeart/2011/layout/HexagonRadial"/>
    <dgm:cxn modelId="{1D63DA38-B587-48FD-B911-573E0B8A24B4}" type="presParOf" srcId="{DE2AC374-317F-42B1-B3AE-4BE7281FE020}" destId="{29E76FD7-79FD-4B2D-9C1C-BF3CD6249467}" srcOrd="0" destOrd="0" presId="urn:microsoft.com/office/officeart/2011/layout/HexagonRadial"/>
    <dgm:cxn modelId="{271A539A-B401-4F3C-A974-C87028184B08}" type="presParOf" srcId="{5F96F8F4-6258-4672-A97D-FF07F2056AFA}" destId="{9391A1CC-3015-4B7A-8E4B-E2D953E4D348}" srcOrd="6" destOrd="0" presId="urn:microsoft.com/office/officeart/2011/layout/HexagonRadial"/>
    <dgm:cxn modelId="{93DAFBE7-2A96-471D-B85B-5E5E399A0316}" type="presParOf" srcId="{5F96F8F4-6258-4672-A97D-FF07F2056AFA}" destId="{6E49E2E7-CD02-4ABA-9AC5-91723B75E794}" srcOrd="7" destOrd="0" presId="urn:microsoft.com/office/officeart/2011/layout/HexagonRadial"/>
    <dgm:cxn modelId="{08FC822A-3FF8-4DA9-A686-1279A8ABD9C9}" type="presParOf" srcId="{6E49E2E7-CD02-4ABA-9AC5-91723B75E794}" destId="{F4E8C1A7-3093-4FC9-BEF7-28D49C500A35}" srcOrd="0" destOrd="0" presId="urn:microsoft.com/office/officeart/2011/layout/HexagonRadial"/>
    <dgm:cxn modelId="{E1242338-3D25-4E2E-8C46-13F7E722A14B}" type="presParOf" srcId="{5F96F8F4-6258-4672-A97D-FF07F2056AFA}" destId="{D6084F39-A35A-4D1F-A830-64FD51AEC576}" srcOrd="8" destOrd="0" presId="urn:microsoft.com/office/officeart/2011/layout/HexagonRadial"/>
    <dgm:cxn modelId="{C50183D9-5C13-4BA9-9CDB-79896B3D2D26}" type="presParOf" srcId="{5F96F8F4-6258-4672-A97D-FF07F2056AFA}" destId="{59BB0A9F-CAA1-4092-8359-8DA19DC0C48B}" srcOrd="9" destOrd="0" presId="urn:microsoft.com/office/officeart/2011/layout/HexagonRadial"/>
    <dgm:cxn modelId="{DC098AB5-D3D4-45E4-8855-BEDCAFAEC5F8}" type="presParOf" srcId="{59BB0A9F-CAA1-4092-8359-8DA19DC0C48B}" destId="{B915BBAC-3795-4331-838C-4E7DDC94E2C8}" srcOrd="0" destOrd="0" presId="urn:microsoft.com/office/officeart/2011/layout/HexagonRadial"/>
    <dgm:cxn modelId="{926330E2-E931-43B8-8772-980002EFB436}" type="presParOf" srcId="{5F96F8F4-6258-4672-A97D-FF07F2056AFA}" destId="{FF442440-6969-4225-9F2C-3847F9F1E4A8}" srcOrd="10" destOrd="0" presId="urn:microsoft.com/office/officeart/2011/layout/HexagonRadial"/>
    <dgm:cxn modelId="{62CEAF2E-6DB9-4A24-B65D-7DC31826A7E0}" type="presParOf" srcId="{5F96F8F4-6258-4672-A97D-FF07F2056AFA}" destId="{239A4AF0-EF1F-42F4-A095-846817289631}" srcOrd="11" destOrd="0" presId="urn:microsoft.com/office/officeart/2011/layout/HexagonRadial"/>
    <dgm:cxn modelId="{CEFF79AB-5659-4378-A43F-AE78D7C734FC}" type="presParOf" srcId="{239A4AF0-EF1F-42F4-A095-846817289631}" destId="{D8C1A7A2-D72D-4AA9-9DDC-6E2A098FC4E5}" srcOrd="0" destOrd="0" presId="urn:microsoft.com/office/officeart/2011/layout/HexagonRadial"/>
    <dgm:cxn modelId="{F81DA81B-445A-449E-827F-A8CC71B3E55D}" type="presParOf" srcId="{5F96F8F4-6258-4672-A97D-FF07F2056AFA}" destId="{6CF742D8-DE79-498A-B05E-34A10B76BD13}" srcOrd="12" destOrd="0" presId="urn:microsoft.com/office/officeart/2011/layout/HexagonRadial"/>
  </dgm:cxnLst>
  <dgm:bg/>
  <dgm:whole/>
</dgm:dataModel>
</file>

<file path=ppt/diagrams/layout1.xml><?xml version="1.0" encoding="utf-8"?>
<dgm:layoutDef xmlns:dgm="http://schemas.openxmlformats.org/drawingml/2006/diagram" xmlns:a="http://schemas.openxmlformats.org/drawingml/2006/main" uniqueId="urn:microsoft.com/office/officeart/2011/layout/HexagonRadial">
  <dgm:title val="六角放射狀"/>
  <dgm:desc val="用來顯示與中心概念或主題相關的連續流程。上限為 6 個階層 2 的圖形。 最適合用在少量文字的情況。 未使用的文字不會出現，但只要切換版面配置，仍然可以使用。"/>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911118D4-65F3-48AA-8720-D15F360D3438}" type="datetimeFigureOut">
              <a:rPr lang="zh-TW" altLang="en-US"/>
              <a:pPr>
                <a:defRPr/>
              </a:pPr>
              <a:t>2014/1/13</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B54DDDB9-0980-4B54-A90E-3DE545FEED6A}"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2C0F5A2-FC16-48DF-B088-C51883F54EEA}" type="datetimeFigureOut">
              <a:rPr lang="zh-TW" altLang="en-US"/>
              <a:pPr>
                <a:defRPr/>
              </a:pPr>
              <a:t>2014/1/13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smtClean="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5D848AD2-AD72-4D7E-B61F-8A5CB77E8F71}"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6499"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06500"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86D33D-2937-46AE-A31E-740440E253B0}" type="slidenum">
              <a:rPr lang="en-US" altLang="zh-TW" smtClean="0">
                <a:latin typeface="Century Schoolbook" pitchFamily="18" charset="0"/>
              </a:rPr>
              <a:pPr/>
              <a:t>4</a:t>
            </a:fld>
            <a:endParaRPr lang="en-US" altLang="zh-TW" smtClean="0">
              <a:latin typeface="Century Schoolbook"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0EC6065-4F1B-450C-A481-6DF4DF3E9B8E}" type="slidenum">
              <a:rPr lang="en-US" altLang="zh-TW" smtClean="0">
                <a:latin typeface="Times New Roman" pitchFamily="18" charset="0"/>
              </a:rPr>
              <a:pPr/>
              <a:t>55</a:t>
            </a:fld>
            <a:endParaRPr lang="en-US" altLang="zh-TW" smtClean="0">
              <a:latin typeface="Times New Roman" pitchFamily="18" charset="0"/>
            </a:endParaRPr>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CE7828C-4E1D-4CCF-99B0-C0CC03EC6FF8}" type="slidenum">
              <a:rPr lang="en-US" altLang="zh-TW" smtClean="0">
                <a:latin typeface="Times New Roman" pitchFamily="18" charset="0"/>
              </a:rPr>
              <a:pPr/>
              <a:t>57</a:t>
            </a:fld>
            <a:endParaRPr lang="en-US" altLang="zh-TW" smtClean="0">
              <a:latin typeface="Times New Roman" pitchFamily="18" charset="0"/>
            </a:endParaRPr>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6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F077177-A30F-4307-827C-201131DD7D24}" type="slidenum">
              <a:rPr lang="en-US" altLang="zh-TW" smtClean="0">
                <a:latin typeface="Times New Roman" pitchFamily="18" charset="0"/>
              </a:rPr>
              <a:pPr/>
              <a:t>58</a:t>
            </a:fld>
            <a:endParaRPr lang="en-US" altLang="zh-TW" smtClean="0">
              <a:latin typeface="Times New Roman" pitchFamily="18" charset="0"/>
            </a:endParaRP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4A7C49E-0871-47B3-BA31-21DCD8EBDEB5}" type="slidenum">
              <a:rPr lang="en-US" altLang="zh-TW" smtClean="0">
                <a:solidFill>
                  <a:srgbClr val="000000"/>
                </a:solidFill>
                <a:latin typeface="Arial" pitchFamily="34" charset="0"/>
              </a:rPr>
              <a:pPr/>
              <a:t>69</a:t>
            </a:fld>
            <a:endParaRPr lang="en-US" altLang="zh-TW" smtClean="0">
              <a:solidFill>
                <a:srgbClr val="000000"/>
              </a:solidFill>
              <a:latin typeface="Arial" pitchFamily="34" charset="0"/>
            </a:endParaRPr>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88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915D44A-C118-4327-A6C3-5A0196485FA1}" type="slidenum">
              <a:rPr lang="en-US" altLang="zh-TW" smtClean="0">
                <a:solidFill>
                  <a:srgbClr val="000000"/>
                </a:solidFill>
                <a:latin typeface="Arial" pitchFamily="34" charset="0"/>
                <a:ea typeface="標楷體" pitchFamily="65" charset="-120"/>
              </a:rPr>
              <a:pPr/>
              <a:t>13</a:t>
            </a:fld>
            <a:endParaRPr lang="en-US" altLang="zh-TW" smtClean="0">
              <a:solidFill>
                <a:srgbClr val="000000"/>
              </a:solidFill>
              <a:latin typeface="Arial" pitchFamily="34" charset="0"/>
              <a:ea typeface="標楷體" pitchFamily="65" charset="-120"/>
            </a:endParaRPr>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13E99CF-AC93-4553-AF71-7068C422C278}" type="slidenum">
              <a:rPr lang="en-US" altLang="zh-TW" smtClean="0">
                <a:solidFill>
                  <a:srgbClr val="000000"/>
                </a:solidFill>
                <a:latin typeface="Arial" pitchFamily="34" charset="0"/>
                <a:ea typeface="標楷體" pitchFamily="65" charset="-120"/>
              </a:rPr>
              <a:pPr/>
              <a:t>14</a:t>
            </a:fld>
            <a:endParaRPr lang="en-US" altLang="zh-TW" smtClean="0">
              <a:solidFill>
                <a:srgbClr val="000000"/>
              </a:solidFill>
              <a:latin typeface="Arial" pitchFamily="34" charset="0"/>
              <a:ea typeface="標楷體" pitchFamily="65" charset="-120"/>
            </a:endParaRPr>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58955A1-B207-4CB0-A12F-0CD661ECEF5F}" type="slidenum">
              <a:rPr lang="en-US" altLang="zh-TW" smtClean="0">
                <a:solidFill>
                  <a:srgbClr val="000000"/>
                </a:solidFill>
                <a:latin typeface="Arial" pitchFamily="34" charset="0"/>
                <a:ea typeface="標楷體" pitchFamily="65" charset="-120"/>
              </a:rPr>
              <a:pPr/>
              <a:t>17</a:t>
            </a:fld>
            <a:endParaRPr lang="en-US" altLang="zh-TW" smtClean="0">
              <a:solidFill>
                <a:srgbClr val="000000"/>
              </a:solidFill>
              <a:latin typeface="Arial" pitchFamily="34" charset="0"/>
              <a:ea typeface="標楷體" pitchFamily="65" charset="-120"/>
            </a:endParaRPr>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64DA2B4-7B6B-40C6-8EA0-4B719C4BF9AF}" type="slidenum">
              <a:rPr lang="en-US" altLang="zh-TW" smtClean="0">
                <a:solidFill>
                  <a:srgbClr val="000000"/>
                </a:solidFill>
                <a:latin typeface="Arial" pitchFamily="34" charset="0"/>
                <a:ea typeface="標楷體" pitchFamily="65" charset="-120"/>
              </a:rPr>
              <a:pPr/>
              <a:t>18</a:t>
            </a:fld>
            <a:endParaRPr lang="en-US" altLang="zh-TW" smtClean="0">
              <a:solidFill>
                <a:srgbClr val="000000"/>
              </a:solidFill>
              <a:latin typeface="Arial" pitchFamily="34" charset="0"/>
              <a:ea typeface="標楷體" pitchFamily="65" charset="-120"/>
            </a:endParaRPr>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6C9FD6D-F95D-47C2-A981-A7A60863AB7A}" type="slidenum">
              <a:rPr lang="en-US" altLang="zh-TW" smtClean="0">
                <a:solidFill>
                  <a:srgbClr val="000000"/>
                </a:solidFill>
                <a:latin typeface="Arial" pitchFamily="34" charset="0"/>
                <a:ea typeface="標楷體" pitchFamily="65" charset="-120"/>
              </a:rPr>
              <a:pPr/>
              <a:t>20</a:t>
            </a:fld>
            <a:endParaRPr lang="en-US" altLang="zh-TW" smtClean="0">
              <a:solidFill>
                <a:srgbClr val="000000"/>
              </a:solidFill>
              <a:latin typeface="Arial" pitchFamily="34" charset="0"/>
              <a:ea typeface="標楷體" pitchFamily="65" charset="-120"/>
            </a:endParaRPr>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2FE2D03-73D0-44F1-8AEF-0F58D6B68EFC}" type="slidenum">
              <a:rPr lang="en-US" altLang="zh-TW" smtClean="0">
                <a:solidFill>
                  <a:srgbClr val="000000"/>
                </a:solidFill>
                <a:latin typeface="Arial" pitchFamily="34" charset="0"/>
                <a:ea typeface="標楷體" pitchFamily="65" charset="-120"/>
              </a:rPr>
              <a:pPr/>
              <a:t>22</a:t>
            </a:fld>
            <a:endParaRPr lang="en-US" altLang="zh-TW" smtClean="0">
              <a:solidFill>
                <a:srgbClr val="000000"/>
              </a:solidFill>
              <a:latin typeface="Arial" pitchFamily="34" charset="0"/>
              <a:ea typeface="標楷體" pitchFamily="65" charset="-120"/>
            </a:endParaRPr>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39829F7-6491-4EDF-A024-E305E11EF5C4}" type="slidenum">
              <a:rPr lang="en-US" altLang="zh-TW" smtClean="0">
                <a:latin typeface="Times New Roman" pitchFamily="18" charset="0"/>
              </a:rPr>
              <a:pPr/>
              <a:t>24</a:t>
            </a:fld>
            <a:endParaRPr lang="en-US" altLang="zh-TW" smtClean="0">
              <a:latin typeface="Times New Roman" pitchFamily="18" charset="0"/>
            </a:endParaRPr>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投影片圖像版面配置區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14691" name="備忘稿版面配置區 2"/>
          <p:cNvSpPr>
            <a:spLocks noGrp="1"/>
          </p:cNvSpPr>
          <p:nvPr>
            <p:ph type="body" idx="1"/>
          </p:nvPr>
        </p:nvSpPr>
        <p:spPr bwMode="auto">
          <a:noFill/>
        </p:spPr>
        <p:txBody>
          <a:bodyPr wrap="square" lIns="91614" tIns="45807" rIns="91614" bIns="45807" numCol="1" anchor="t" anchorCtr="0" compatLnSpc="1">
            <a:prstTxWarp prst="textNoShape">
              <a:avLst/>
            </a:prstTxWarp>
          </a:bodyPr>
          <a:lstStyle/>
          <a:p>
            <a:pPr eaLnBrk="1" hangingPunct="1">
              <a:spcBef>
                <a:spcPct val="0"/>
              </a:spcBef>
            </a:pPr>
            <a:r>
              <a:rPr lang="en-US" altLang="zh-TW" smtClean="0">
                <a:latin typeface="Arial" pitchFamily="34" charset="0"/>
              </a:rPr>
              <a:t>From Skin Inc. 2008.8.21</a:t>
            </a:r>
          </a:p>
          <a:p>
            <a:pPr eaLnBrk="1" hangingPunct="1">
              <a:spcBef>
                <a:spcPct val="0"/>
              </a:spcBef>
            </a:pPr>
            <a:r>
              <a:rPr lang="en-US" altLang="zh-TW" smtClean="0">
                <a:latin typeface="Arial" pitchFamily="34" charset="0"/>
              </a:rPr>
              <a:t>Core physicians, such as plastic surgeons and dermatologists, account for 60.1% of the medical aesthetic procedures performed in 2006 while non-core physicians, such as family practitioners, internists, and obstetricians and gynecologists, accounted for 33.3%.</a:t>
            </a:r>
            <a:endParaRPr lang="zh-TW" altLang="en-US" smtClean="0">
              <a:latin typeface="Arial" pitchFamily="34" charset="0"/>
            </a:endParaRPr>
          </a:p>
          <a:p>
            <a:pPr eaLnBrk="1" hangingPunct="1">
              <a:spcBef>
                <a:spcPct val="0"/>
              </a:spcBef>
            </a:pPr>
            <a:endParaRPr lang="zh-TW" altLang="en-US" smtClean="0">
              <a:latin typeface="Arial" pitchFamily="34" charset="0"/>
            </a:endParaRPr>
          </a:p>
        </p:txBody>
      </p:sp>
      <p:sp>
        <p:nvSpPr>
          <p:cNvPr id="114692" name="投影片編號版面配置區 3"/>
          <p:cNvSpPr txBox="1">
            <a:spLocks noGrp="1"/>
          </p:cNvSpPr>
          <p:nvPr/>
        </p:nvSpPr>
        <p:spPr bwMode="auto">
          <a:xfrm>
            <a:off x="3883025" y="8683625"/>
            <a:ext cx="2973388" cy="458788"/>
          </a:xfrm>
          <a:prstGeom prst="rect">
            <a:avLst/>
          </a:prstGeom>
          <a:noFill/>
          <a:ln w="9525">
            <a:noFill/>
            <a:miter lim="800000"/>
            <a:headEnd/>
            <a:tailEnd/>
          </a:ln>
        </p:spPr>
        <p:txBody>
          <a:bodyPr lIns="91614" tIns="45807" rIns="91614" bIns="45807" anchor="b"/>
          <a:lstStyle/>
          <a:p>
            <a:pPr algn="r"/>
            <a:fld id="{EC5ACE1E-3348-4BD4-AFD8-332DE01CA4CB}" type="slidenum">
              <a:rPr lang="en-US" altLang="zh-TW" sz="1200"/>
              <a:pPr algn="r"/>
              <a:t>52</a:t>
            </a:fld>
            <a:endParaRPr lang="en-US" altLang="zh-TW"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zh-TW" altLang="en-US">
                <a:latin typeface="標楷體" pitchFamily="65" charset="-120"/>
                <a:ea typeface="標楷體" pitchFamily="65" charset="-120"/>
              </a:endParaRPr>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zh-TW" altLang="en-US">
                <a:latin typeface="標楷體" pitchFamily="65" charset="-120"/>
                <a:ea typeface="標楷體" pitchFamily="65" charset="-120"/>
              </a:endParaRPr>
            </a:p>
          </p:txBody>
        </p:sp>
      </p:grpSp>
      <p:sp>
        <p:nvSpPr>
          <p:cNvPr id="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zh-TW" altLang="en-US">
              <a:latin typeface="Arial" charset="0"/>
            </a:endParaRPr>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zh-TW" altLang="en-US">
                <a:latin typeface="Arial" charset="0"/>
              </a:endParaRPr>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3"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4"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5"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6"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zh-TW" altLang="en-US">
                  <a:latin typeface="Arial" charset="0"/>
                </a:endParaRPr>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zh-TW" altLang="en-US">
                <a:latin typeface="Arial" charset="0"/>
              </a:endParaRPr>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2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2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2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2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zh-TW" altLang="en-US">
                <a:latin typeface="Arial" charset="0"/>
              </a:endParaRPr>
            </a:p>
          </p:txBody>
        </p:sp>
      </p:grpSp>
      <p:sp>
        <p:nvSpPr>
          <p:cNvPr id="120854" name="Rectangle 22"/>
          <p:cNvSpPr>
            <a:spLocks noGrp="1" noChangeArrowheads="1"/>
          </p:cNvSpPr>
          <p:nvPr>
            <p:ph type="ctrTitle" sz="quarter"/>
          </p:nvPr>
        </p:nvSpPr>
        <p:spPr>
          <a:xfrm>
            <a:off x="457200" y="1447800"/>
            <a:ext cx="8229600" cy="1736725"/>
          </a:xfrm>
        </p:spPr>
        <p:txBody>
          <a:bodyPr/>
          <a:lstStyle>
            <a:lvl1pPr>
              <a:defRPr sz="5400">
                <a:latin typeface="標楷體" pitchFamily="65" charset="-120"/>
                <a:ea typeface="標楷體" pitchFamily="65" charset="-120"/>
              </a:defRPr>
            </a:lvl1pPr>
          </a:lstStyle>
          <a:p>
            <a:r>
              <a:rPr lang="zh-TW" altLang="en-US" dirty="0"/>
              <a:t>按一下以編輯母片標題樣式</a:t>
            </a:r>
          </a:p>
        </p:txBody>
      </p:sp>
      <p:sp>
        <p:nvSpPr>
          <p:cNvPr id="120855"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latin typeface="標楷體" pitchFamily="65" charset="-120"/>
                <a:ea typeface="標楷體" pitchFamily="65" charset="-120"/>
              </a:defRPr>
            </a:lvl1pPr>
          </a:lstStyle>
          <a:p>
            <a:r>
              <a:rPr lang="zh-TW" altLang="en-US"/>
              <a:t>按一下以編輯母片副標題樣式</a:t>
            </a:r>
          </a:p>
        </p:txBody>
      </p:sp>
      <p:sp>
        <p:nvSpPr>
          <p:cNvPr id="24" name="Rectangle 24"/>
          <p:cNvSpPr>
            <a:spLocks noGrp="1" noChangeArrowheads="1"/>
          </p:cNvSpPr>
          <p:nvPr>
            <p:ph type="dt" sz="quarter" idx="10"/>
          </p:nvPr>
        </p:nvSpPr>
        <p:spPr/>
        <p:txBody>
          <a:bodyPr/>
          <a:lstStyle>
            <a:lvl1pPr>
              <a:defRPr/>
            </a:lvl1pPr>
          </a:lstStyle>
          <a:p>
            <a:pPr>
              <a:defRPr/>
            </a:pPr>
            <a:endParaRPr lang="en-US" altLang="zh-TW"/>
          </a:p>
        </p:txBody>
      </p:sp>
      <p:sp>
        <p:nvSpPr>
          <p:cNvPr id="25" name="Rectangle 25"/>
          <p:cNvSpPr>
            <a:spLocks noGrp="1" noChangeArrowheads="1"/>
          </p:cNvSpPr>
          <p:nvPr>
            <p:ph type="sldNum" sz="quarter" idx="11"/>
          </p:nvPr>
        </p:nvSpPr>
        <p:spPr/>
        <p:txBody>
          <a:bodyPr/>
          <a:lstStyle>
            <a:lvl1pPr>
              <a:defRPr/>
            </a:lvl1pPr>
          </a:lstStyle>
          <a:p>
            <a:pPr>
              <a:defRPr/>
            </a:pPr>
            <a:fld id="{FF7E7D22-97BD-48A1-A529-8268AE8250CD}" type="slidenum">
              <a:rPr lang="en-US" altLang="zh-TW"/>
              <a:pPr>
                <a:defRPr/>
              </a:pPr>
              <a:t>‹#›</a:t>
            </a:fld>
            <a:endParaRPr lang="en-US" altLang="zh-TW"/>
          </a:p>
        </p:txBody>
      </p:sp>
      <p:sp>
        <p:nvSpPr>
          <p:cNvPr id="26" name="Rectangle 26"/>
          <p:cNvSpPr>
            <a:spLocks noGrp="1" noChangeArrowheads="1"/>
          </p:cNvSpPr>
          <p:nvPr>
            <p:ph type="ftr" sz="quarter" idx="12"/>
          </p:nvPr>
        </p:nvSpPr>
        <p:spPr/>
        <p:txBody>
          <a:bodyPr/>
          <a:lstStyle>
            <a:lvl1pPr>
              <a:defRPr/>
            </a:lvl1pPr>
          </a:lstStyle>
          <a:p>
            <a:pPr>
              <a:defRPr/>
            </a:pPr>
            <a:endParaRPr lang="en-US" altLang="zh-T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26"/>
          <p:cNvSpPr>
            <a:spLocks noGrp="1" noChangeArrowheads="1"/>
          </p:cNvSpPr>
          <p:nvPr>
            <p:ph type="sldNum" sz="quarter" idx="12"/>
          </p:nvPr>
        </p:nvSpPr>
        <p:spPr>
          <a:ln/>
        </p:spPr>
        <p:txBody>
          <a:bodyPr/>
          <a:lstStyle>
            <a:lvl1pPr>
              <a:defRPr/>
            </a:lvl1pPr>
          </a:lstStyle>
          <a:p>
            <a:pPr>
              <a:defRPr/>
            </a:pPr>
            <a:fld id="{DEC5B0E6-5039-4BD7-B780-5838E8A8966A}" type="slidenum">
              <a:rPr lang="en-US" altLang="zh-TW"/>
              <a:pPr>
                <a:defRPr/>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28600"/>
            <a:ext cx="2057400" cy="58674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28600"/>
            <a:ext cx="6019800" cy="58674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26"/>
          <p:cNvSpPr>
            <a:spLocks noGrp="1" noChangeArrowheads="1"/>
          </p:cNvSpPr>
          <p:nvPr>
            <p:ph type="sldNum" sz="quarter" idx="12"/>
          </p:nvPr>
        </p:nvSpPr>
        <p:spPr>
          <a:ln/>
        </p:spPr>
        <p:txBody>
          <a:bodyPr/>
          <a:lstStyle>
            <a:lvl1pPr>
              <a:defRPr/>
            </a:lvl1pPr>
          </a:lstStyle>
          <a:p>
            <a:pPr>
              <a:defRPr/>
            </a:pPr>
            <a:fld id="{CB0E3D8A-DC6F-41E1-AB35-7C5262362C67}" type="slidenum">
              <a:rPr lang="en-US" altLang="zh-TW"/>
              <a:pPr>
                <a:defRPr/>
              </a:pPr>
              <a:t>‹#›</a:t>
            </a:fld>
            <a:endParaRPr lang="en-US" altLang="zh-TW"/>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600200"/>
            <a:ext cx="4038600" cy="4495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495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26"/>
          <p:cNvSpPr>
            <a:spLocks noGrp="1" noChangeArrowheads="1"/>
          </p:cNvSpPr>
          <p:nvPr>
            <p:ph type="sldNum" sz="quarter" idx="12"/>
          </p:nvPr>
        </p:nvSpPr>
        <p:spPr>
          <a:ln/>
        </p:spPr>
        <p:txBody>
          <a:bodyPr/>
          <a:lstStyle>
            <a:lvl1pPr>
              <a:defRPr/>
            </a:lvl1pPr>
          </a:lstStyle>
          <a:p>
            <a:pPr>
              <a:defRPr/>
            </a:pPr>
            <a:fld id="{D88392F7-3528-488F-A728-0B7DF740C288}" type="slidenum">
              <a:rPr lang="en-US" altLang="zh-TW"/>
              <a:pPr>
                <a:defRPr/>
              </a:pPr>
              <a:t>‹#›</a:t>
            </a:fld>
            <a:endParaRPr lang="en-US" altLang="zh-TW"/>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114300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600200"/>
            <a:ext cx="8229600" cy="4495800"/>
          </a:xfrm>
        </p:spPr>
        <p:txBody>
          <a:bodyPr/>
          <a:lstStyle/>
          <a:p>
            <a:pPr lvl="0"/>
            <a:endParaRPr lang="zh-TW" altLang="en-US" noProof="0" smtClean="0"/>
          </a:p>
        </p:txBody>
      </p:sp>
      <p:sp>
        <p:nvSpPr>
          <p:cNvPr id="4"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26"/>
          <p:cNvSpPr>
            <a:spLocks noGrp="1" noChangeArrowheads="1"/>
          </p:cNvSpPr>
          <p:nvPr>
            <p:ph type="sldNum" sz="quarter" idx="12"/>
          </p:nvPr>
        </p:nvSpPr>
        <p:spPr>
          <a:ln/>
        </p:spPr>
        <p:txBody>
          <a:bodyPr/>
          <a:lstStyle>
            <a:lvl1pPr>
              <a:defRPr/>
            </a:lvl1pPr>
          </a:lstStyle>
          <a:p>
            <a:pPr>
              <a:defRPr/>
            </a:pPr>
            <a:fld id="{97486993-1F46-4230-A0A2-70EF3D1D4EC8}" type="slidenum">
              <a:rPr lang="en-US" altLang="zh-TW"/>
              <a:pPr>
                <a:defRPr/>
              </a:pPr>
              <a:t>‹#›</a:t>
            </a:fld>
            <a:endParaRPr lang="en-US" altLang="zh-TW"/>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標題及文字在物件之上">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11430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600200"/>
            <a:ext cx="8229600" cy="21717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57200" y="3924300"/>
            <a:ext cx="8229600" cy="21717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26"/>
          <p:cNvSpPr>
            <a:spLocks noGrp="1" noChangeArrowheads="1"/>
          </p:cNvSpPr>
          <p:nvPr>
            <p:ph type="sldNum" sz="quarter" idx="12"/>
          </p:nvPr>
        </p:nvSpPr>
        <p:spPr>
          <a:ln/>
        </p:spPr>
        <p:txBody>
          <a:bodyPr/>
          <a:lstStyle>
            <a:lvl1pPr>
              <a:defRPr/>
            </a:lvl1pPr>
          </a:lstStyle>
          <a:p>
            <a:pPr>
              <a:defRPr/>
            </a:pPr>
            <a:fld id="{B7FB10A2-8F41-4E8E-AB67-AC309754553A}" type="slidenum">
              <a:rPr lang="en-US" altLang="zh-TW"/>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atin typeface="標楷體" pitchFamily="65" charset="-120"/>
                <a:ea typeface="標楷體" pitchFamily="65" charset="-120"/>
              </a:defRPr>
            </a:lvl1p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lvl1pPr>
              <a:defRPr>
                <a:latin typeface="標楷體" pitchFamily="65" charset="-120"/>
                <a:ea typeface="標楷體" pitchFamily="65" charset="-120"/>
              </a:defRPr>
            </a:lvl1pPr>
            <a:lvl2pPr>
              <a:defRPr>
                <a:latin typeface="標楷體" pitchFamily="65" charset="-120"/>
                <a:ea typeface="標楷體" pitchFamily="65" charset="-120"/>
              </a:defRPr>
            </a:lvl2pPr>
            <a:lvl3pPr>
              <a:defRPr>
                <a:latin typeface="標楷體" pitchFamily="65" charset="-120"/>
                <a:ea typeface="標楷體" pitchFamily="65" charset="-120"/>
              </a:defRPr>
            </a:lvl3pPr>
            <a:lvl4pPr>
              <a:defRPr>
                <a:latin typeface="標楷體" pitchFamily="65" charset="-120"/>
                <a:ea typeface="標楷體" pitchFamily="65" charset="-120"/>
              </a:defRPr>
            </a:lvl4pPr>
            <a:lvl5pPr>
              <a:defRPr>
                <a:latin typeface="標楷體" pitchFamily="65" charset="-120"/>
                <a:ea typeface="標楷體" pitchFamily="65"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26"/>
          <p:cNvSpPr>
            <a:spLocks noGrp="1" noChangeArrowheads="1"/>
          </p:cNvSpPr>
          <p:nvPr>
            <p:ph type="sldNum" sz="quarter" idx="12"/>
          </p:nvPr>
        </p:nvSpPr>
        <p:spPr>
          <a:ln/>
        </p:spPr>
        <p:txBody>
          <a:bodyPr/>
          <a:lstStyle>
            <a:lvl1pPr>
              <a:defRPr/>
            </a:lvl1pPr>
          </a:lstStyle>
          <a:p>
            <a:pPr>
              <a:defRPr/>
            </a:pPr>
            <a:fld id="{D25BBEF4-C710-48B9-AAF5-D932224D6799}" type="slidenum">
              <a:rPr lang="en-US" altLang="zh-TW"/>
              <a:pPr>
                <a:defRPr/>
              </a:pPr>
              <a:t>‹#›</a:t>
            </a:fld>
            <a:endParaRPr lang="en-US"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26"/>
          <p:cNvSpPr>
            <a:spLocks noGrp="1" noChangeArrowheads="1"/>
          </p:cNvSpPr>
          <p:nvPr>
            <p:ph type="sldNum" sz="quarter" idx="12"/>
          </p:nvPr>
        </p:nvSpPr>
        <p:spPr>
          <a:ln/>
        </p:spPr>
        <p:txBody>
          <a:bodyPr/>
          <a:lstStyle>
            <a:lvl1pPr>
              <a:defRPr/>
            </a:lvl1pPr>
          </a:lstStyle>
          <a:p>
            <a:pPr>
              <a:defRPr/>
            </a:pPr>
            <a:fld id="{144ABBD1-9ED8-4743-AADD-4C2BB6E43B8B}" type="slidenum">
              <a:rPr lang="en-US" altLang="zh-TW"/>
              <a:pPr>
                <a:defRPr/>
              </a:pPr>
              <a:t>‹#›</a:t>
            </a:fld>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26"/>
          <p:cNvSpPr>
            <a:spLocks noGrp="1" noChangeArrowheads="1"/>
          </p:cNvSpPr>
          <p:nvPr>
            <p:ph type="sldNum" sz="quarter" idx="12"/>
          </p:nvPr>
        </p:nvSpPr>
        <p:spPr>
          <a:ln/>
        </p:spPr>
        <p:txBody>
          <a:bodyPr/>
          <a:lstStyle>
            <a:lvl1pPr>
              <a:defRPr/>
            </a:lvl1pPr>
          </a:lstStyle>
          <a:p>
            <a:pPr>
              <a:defRPr/>
            </a:pPr>
            <a:fld id="{F4770323-D39B-4DA5-813D-8EA11CD572DB}" type="slidenum">
              <a:rPr lang="en-US" altLang="zh-TW"/>
              <a:pPr>
                <a:defRPr/>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9" name="Rectangle 26"/>
          <p:cNvSpPr>
            <a:spLocks noGrp="1" noChangeArrowheads="1"/>
          </p:cNvSpPr>
          <p:nvPr>
            <p:ph type="sldNum" sz="quarter" idx="12"/>
          </p:nvPr>
        </p:nvSpPr>
        <p:spPr>
          <a:ln/>
        </p:spPr>
        <p:txBody>
          <a:bodyPr/>
          <a:lstStyle>
            <a:lvl1pPr>
              <a:defRPr/>
            </a:lvl1pPr>
          </a:lstStyle>
          <a:p>
            <a:pPr>
              <a:defRPr/>
            </a:pPr>
            <a:fld id="{4594DC24-E90D-44BA-8531-0A2594C60B6B}" type="slidenum">
              <a:rPr lang="en-US" altLang="zh-TW"/>
              <a:pPr>
                <a:defRPr/>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26"/>
          <p:cNvSpPr>
            <a:spLocks noGrp="1" noChangeArrowheads="1"/>
          </p:cNvSpPr>
          <p:nvPr>
            <p:ph type="sldNum" sz="quarter" idx="12"/>
          </p:nvPr>
        </p:nvSpPr>
        <p:spPr>
          <a:ln/>
        </p:spPr>
        <p:txBody>
          <a:bodyPr/>
          <a:lstStyle>
            <a:lvl1pPr>
              <a:defRPr/>
            </a:lvl1pPr>
          </a:lstStyle>
          <a:p>
            <a:pPr>
              <a:defRPr/>
            </a:pPr>
            <a:fld id="{226D3941-4A62-4375-A6F1-361F35D83785}" type="slidenum">
              <a:rPr lang="en-US" altLang="zh-TW"/>
              <a:pPr>
                <a:defRPr/>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26"/>
          <p:cNvSpPr>
            <a:spLocks noGrp="1" noChangeArrowheads="1"/>
          </p:cNvSpPr>
          <p:nvPr>
            <p:ph type="sldNum" sz="quarter" idx="12"/>
          </p:nvPr>
        </p:nvSpPr>
        <p:spPr>
          <a:ln/>
        </p:spPr>
        <p:txBody>
          <a:bodyPr/>
          <a:lstStyle>
            <a:lvl1pPr>
              <a:defRPr/>
            </a:lvl1pPr>
          </a:lstStyle>
          <a:p>
            <a:pPr>
              <a:defRPr/>
            </a:pPr>
            <a:fld id="{3549B1E7-3A59-4BA0-9479-5BAC5A8591D2}" type="slidenum">
              <a:rPr lang="en-US" altLang="zh-TW"/>
              <a:pPr>
                <a:defRPr/>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26"/>
          <p:cNvSpPr>
            <a:spLocks noGrp="1" noChangeArrowheads="1"/>
          </p:cNvSpPr>
          <p:nvPr>
            <p:ph type="sldNum" sz="quarter" idx="12"/>
          </p:nvPr>
        </p:nvSpPr>
        <p:spPr>
          <a:ln/>
        </p:spPr>
        <p:txBody>
          <a:bodyPr/>
          <a:lstStyle>
            <a:lvl1pPr>
              <a:defRPr/>
            </a:lvl1pPr>
          </a:lstStyle>
          <a:p>
            <a:pPr>
              <a:defRPr/>
            </a:pPr>
            <a:fld id="{B25ECBFA-7611-4734-BE2E-65C9D41BA919}" type="slidenum">
              <a:rPr lang="en-US" altLang="zh-TW"/>
              <a:pPr>
                <a:defRPr/>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2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26"/>
          <p:cNvSpPr>
            <a:spLocks noGrp="1" noChangeArrowheads="1"/>
          </p:cNvSpPr>
          <p:nvPr>
            <p:ph type="sldNum" sz="quarter" idx="12"/>
          </p:nvPr>
        </p:nvSpPr>
        <p:spPr>
          <a:ln/>
        </p:spPr>
        <p:txBody>
          <a:bodyPr/>
          <a:lstStyle>
            <a:lvl1pPr>
              <a:defRPr/>
            </a:lvl1pPr>
          </a:lstStyle>
          <a:p>
            <a:pPr>
              <a:defRPr/>
            </a:pPr>
            <a:fld id="{765A2978-2230-4248-9DBF-39DB759FD24B}" type="slidenum">
              <a:rPr lang="en-US" altLang="zh-TW"/>
              <a:pPr>
                <a:defRPr/>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0" y="0"/>
            <a:ext cx="9144000" cy="6858000"/>
            <a:chOff x="0" y="0"/>
            <a:chExt cx="5760" cy="4320"/>
          </a:xfrm>
        </p:grpSpPr>
        <p:sp>
          <p:nvSpPr>
            <p:cNvPr id="119811"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zh-TW" altLang="en-US">
                <a:latin typeface="標楷體" pitchFamily="65" charset="-120"/>
                <a:ea typeface="標楷體" pitchFamily="65" charset="-120"/>
              </a:endParaRPr>
            </a:p>
          </p:txBody>
        </p:sp>
        <p:sp>
          <p:nvSpPr>
            <p:cNvPr id="119812"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zh-TW" altLang="en-US">
                <a:latin typeface="標楷體" pitchFamily="65" charset="-120"/>
                <a:ea typeface="標楷體" pitchFamily="65" charset="-120"/>
              </a:endParaRPr>
            </a:p>
          </p:txBody>
        </p:sp>
      </p:grpSp>
      <p:sp>
        <p:nvSpPr>
          <p:cNvPr id="119813"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zh-TW" altLang="en-US">
              <a:latin typeface="Arial" charset="0"/>
            </a:endParaRPr>
          </a:p>
        </p:txBody>
      </p:sp>
      <p:grpSp>
        <p:nvGrpSpPr>
          <p:cNvPr id="3076" name="Group 6"/>
          <p:cNvGrpSpPr>
            <a:grpSpLocks/>
          </p:cNvGrpSpPr>
          <p:nvPr/>
        </p:nvGrpSpPr>
        <p:grpSpPr bwMode="auto">
          <a:xfrm>
            <a:off x="0" y="6019800"/>
            <a:ext cx="7848600" cy="857250"/>
            <a:chOff x="0" y="3792"/>
            <a:chExt cx="4944" cy="540"/>
          </a:xfrm>
        </p:grpSpPr>
        <p:sp>
          <p:nvSpPr>
            <p:cNvPr id="119815"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zh-TW" altLang="en-US">
                <a:latin typeface="Arial" charset="0"/>
              </a:endParaRPr>
            </a:p>
          </p:txBody>
        </p:sp>
        <p:grpSp>
          <p:nvGrpSpPr>
            <p:cNvPr id="3090" name="Group 8"/>
            <p:cNvGrpSpPr>
              <a:grpSpLocks/>
            </p:cNvGrpSpPr>
            <p:nvPr userDrawn="1"/>
          </p:nvGrpSpPr>
          <p:grpSpPr bwMode="auto">
            <a:xfrm>
              <a:off x="2486" y="3792"/>
              <a:ext cx="2458" cy="540"/>
              <a:chOff x="2486" y="3792"/>
              <a:chExt cx="2458" cy="540"/>
            </a:xfrm>
          </p:grpSpPr>
          <p:sp>
            <p:nvSpPr>
              <p:cNvPr id="119817"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18"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19"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0"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1"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zh-TW" altLang="en-US">
                  <a:latin typeface="Arial" charset="0"/>
                </a:endParaRPr>
              </a:p>
            </p:txBody>
          </p:sp>
        </p:grpSp>
        <p:sp>
          <p:nvSpPr>
            <p:cNvPr id="119822"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zh-TW" altLang="en-US">
                <a:latin typeface="Arial" charset="0"/>
              </a:endParaRPr>
            </a:p>
          </p:txBody>
        </p:sp>
      </p:grpSp>
      <p:grpSp>
        <p:nvGrpSpPr>
          <p:cNvPr id="3077" name="Group 15"/>
          <p:cNvGrpSpPr>
            <a:grpSpLocks/>
          </p:cNvGrpSpPr>
          <p:nvPr/>
        </p:nvGrpSpPr>
        <p:grpSpPr bwMode="auto">
          <a:xfrm>
            <a:off x="627063" y="6021388"/>
            <a:ext cx="5684837" cy="849312"/>
            <a:chOff x="395" y="3793"/>
            <a:chExt cx="3581" cy="535"/>
          </a:xfrm>
        </p:grpSpPr>
        <p:sp>
          <p:nvSpPr>
            <p:cNvPr id="119824"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5"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6"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7"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8"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zh-TW" altLang="en-US">
                <a:latin typeface="Arial" charset="0"/>
              </a:endParaRPr>
            </a:p>
          </p:txBody>
        </p:sp>
        <p:sp>
          <p:nvSpPr>
            <p:cNvPr id="119829"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zh-TW" altLang="en-US">
                <a:latin typeface="Arial" charset="0"/>
              </a:endParaRPr>
            </a:p>
          </p:txBody>
        </p:sp>
      </p:grpSp>
      <p:sp>
        <p:nvSpPr>
          <p:cNvPr id="119830"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3079"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19832"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a:effectLst>
                  <a:outerShdw blurRad="38100" dist="38100" dir="2700000" algn="tl">
                    <a:srgbClr val="000000"/>
                  </a:outerShdw>
                </a:effectLst>
                <a:latin typeface="Arial" charset="0"/>
              </a:defRPr>
            </a:lvl1pPr>
          </a:lstStyle>
          <a:p>
            <a:pPr>
              <a:defRPr/>
            </a:pPr>
            <a:endParaRPr lang="en-US" altLang="zh-TW"/>
          </a:p>
        </p:txBody>
      </p:sp>
      <p:sp>
        <p:nvSpPr>
          <p:cNvPr id="119833"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200">
                <a:effectLst>
                  <a:outerShdw blurRad="38100" dist="38100" dir="2700000" algn="tl">
                    <a:srgbClr val="000000"/>
                  </a:outerShdw>
                </a:effectLst>
                <a:latin typeface="Arial" charset="0"/>
              </a:defRPr>
            </a:lvl1pPr>
          </a:lstStyle>
          <a:p>
            <a:pPr>
              <a:defRPr/>
            </a:pPr>
            <a:endParaRPr lang="en-US" altLang="zh-TW"/>
          </a:p>
        </p:txBody>
      </p:sp>
      <p:sp>
        <p:nvSpPr>
          <p:cNvPr id="119834"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effectLst>
                  <a:outerShdw blurRad="38100" dist="38100" dir="2700000" algn="tl">
                    <a:srgbClr val="000000"/>
                  </a:outerShdw>
                </a:effectLst>
                <a:latin typeface="Arial" charset="0"/>
              </a:defRPr>
            </a:lvl1pPr>
          </a:lstStyle>
          <a:p>
            <a:pPr>
              <a:defRPr/>
            </a:pPr>
            <a:fld id="{1AAE527D-3D1F-49D9-B182-40D1B29FC561}" type="slidenum">
              <a:rPr lang="en-US" altLang="zh-TW"/>
              <a:pPr>
                <a:defRPr/>
              </a:pPr>
              <a:t>‹#›</a:t>
            </a:fld>
            <a:endParaRPr lang="en-US" altLang="zh-TW"/>
          </a:p>
        </p:txBody>
      </p:sp>
    </p:spTree>
  </p:cSld>
  <p:clrMap bg1="dk2" tx1="lt1" bg2="dk1" tx2="lt2" accent1="accent1" accent2="accent2" accent3="accent3" accent4="accent4" accent5="accent5" accent6="accent6" hlink="hlink" folHlink="folHlink"/>
  <p:sldLayoutIdLst>
    <p:sldLayoutId id="2147484159" r:id="rId1"/>
    <p:sldLayoutId id="2147484146" r:id="rId2"/>
    <p:sldLayoutId id="2147484147" r:id="rId3"/>
    <p:sldLayoutId id="2147484148" r:id="rId4"/>
    <p:sldLayoutId id="2147484149" r:id="rId5"/>
    <p:sldLayoutId id="2147484150" r:id="rId6"/>
    <p:sldLayoutId id="2147484151" r:id="rId7"/>
    <p:sldLayoutId id="2147484152" r:id="rId8"/>
    <p:sldLayoutId id="2147484153" r:id="rId9"/>
    <p:sldLayoutId id="2147484154" r:id="rId10"/>
    <p:sldLayoutId id="2147484155" r:id="rId11"/>
    <p:sldLayoutId id="2147484156" r:id="rId12"/>
    <p:sldLayoutId id="2147484157" r:id="rId13"/>
    <p:sldLayoutId id="2147484158" r:id="rId14"/>
  </p:sldLayoutIdLst>
  <p:timing>
    <p:tnLst>
      <p:par>
        <p:cTn id="1" dur="indefinite" restart="never" nodeType="tmRoot"/>
      </p:par>
    </p:tnLst>
  </p:timing>
  <p:txStyles>
    <p:titleStyle>
      <a:lvl1pPr algn="ctr" rtl="0" eaLnBrk="0" fontAlgn="base" hangingPunct="0">
        <a:spcBef>
          <a:spcPct val="0"/>
        </a:spcBef>
        <a:spcAft>
          <a:spcPct val="0"/>
        </a:spcAft>
        <a:defRPr kumimoji="1" sz="4400">
          <a:solidFill>
            <a:srgbClr val="FFFF00"/>
          </a:solidFill>
          <a:effectLst>
            <a:outerShdw blurRad="38100" dist="38100" dir="2700000" algn="tl">
              <a:srgbClr val="000000"/>
            </a:outerShdw>
          </a:effectLst>
          <a:latin typeface="標楷體" pitchFamily="65" charset="-120"/>
          <a:ea typeface="標楷體" pitchFamily="65" charset="-120"/>
          <a:cs typeface="+mj-cs"/>
        </a:defRPr>
      </a:lvl1pPr>
      <a:lvl2pPr algn="ctr" rtl="0" eaLnBrk="0" fontAlgn="base" hangingPunct="0">
        <a:spcBef>
          <a:spcPct val="0"/>
        </a:spcBef>
        <a:spcAft>
          <a:spcPct val="0"/>
        </a:spcAft>
        <a:defRPr kumimoji="1" sz="4400">
          <a:solidFill>
            <a:srgbClr val="FFFF00"/>
          </a:solidFill>
          <a:effectLst>
            <a:outerShdw blurRad="38100" dist="38100" dir="2700000" algn="tl">
              <a:srgbClr val="000000"/>
            </a:outerShdw>
          </a:effectLst>
          <a:latin typeface="標楷體" pitchFamily="65" charset="-120"/>
          <a:ea typeface="標楷體" pitchFamily="65" charset="-120"/>
        </a:defRPr>
      </a:lvl2pPr>
      <a:lvl3pPr algn="ctr" rtl="0" eaLnBrk="0" fontAlgn="base" hangingPunct="0">
        <a:spcBef>
          <a:spcPct val="0"/>
        </a:spcBef>
        <a:spcAft>
          <a:spcPct val="0"/>
        </a:spcAft>
        <a:defRPr kumimoji="1" sz="4400">
          <a:solidFill>
            <a:srgbClr val="FFFF00"/>
          </a:solidFill>
          <a:effectLst>
            <a:outerShdw blurRad="38100" dist="38100" dir="2700000" algn="tl">
              <a:srgbClr val="000000"/>
            </a:outerShdw>
          </a:effectLst>
          <a:latin typeface="標楷體" pitchFamily="65" charset="-120"/>
          <a:ea typeface="標楷體" pitchFamily="65" charset="-120"/>
        </a:defRPr>
      </a:lvl3pPr>
      <a:lvl4pPr algn="ctr" rtl="0" eaLnBrk="0" fontAlgn="base" hangingPunct="0">
        <a:spcBef>
          <a:spcPct val="0"/>
        </a:spcBef>
        <a:spcAft>
          <a:spcPct val="0"/>
        </a:spcAft>
        <a:defRPr kumimoji="1" sz="4400">
          <a:solidFill>
            <a:srgbClr val="FFFF00"/>
          </a:solidFill>
          <a:effectLst>
            <a:outerShdw blurRad="38100" dist="38100" dir="2700000" algn="tl">
              <a:srgbClr val="000000"/>
            </a:outerShdw>
          </a:effectLst>
          <a:latin typeface="標楷體" pitchFamily="65" charset="-120"/>
          <a:ea typeface="標楷體" pitchFamily="65" charset="-120"/>
        </a:defRPr>
      </a:lvl4pPr>
      <a:lvl5pPr algn="ctr" rtl="0" eaLnBrk="0" fontAlgn="base" hangingPunct="0">
        <a:spcBef>
          <a:spcPct val="0"/>
        </a:spcBef>
        <a:spcAft>
          <a:spcPct val="0"/>
        </a:spcAft>
        <a:defRPr kumimoji="1" sz="4400">
          <a:solidFill>
            <a:srgbClr val="FFFF00"/>
          </a:solidFill>
          <a:effectLst>
            <a:outerShdw blurRad="38100" dist="38100" dir="2700000" algn="tl">
              <a:srgbClr val="000000"/>
            </a:outerShdw>
          </a:effectLst>
          <a:latin typeface="標楷體" pitchFamily="65" charset="-120"/>
          <a:ea typeface="標楷體" pitchFamily="65" charset="-120"/>
        </a:defRPr>
      </a:lvl5pPr>
      <a:lvl6pPr marL="457200" algn="ctr" rtl="0" fontAlgn="base">
        <a:spcBef>
          <a:spcPct val="0"/>
        </a:spcBef>
        <a:spcAft>
          <a:spcPct val="0"/>
        </a:spcAft>
        <a:defRPr kumimoji="1" sz="4400">
          <a:solidFill>
            <a:schemeClr val="tx2"/>
          </a:solidFill>
          <a:effectLst>
            <a:outerShdw blurRad="38100" dist="38100" dir="2700000" algn="tl">
              <a:srgbClr val="000000"/>
            </a:outerShdw>
          </a:effectLst>
          <a:latin typeface="Arial" charset="0"/>
          <a:ea typeface="新細明體" pitchFamily="18" charset="-120"/>
        </a:defRPr>
      </a:lvl6pPr>
      <a:lvl7pPr marL="914400" algn="ctr" rtl="0" fontAlgn="base">
        <a:spcBef>
          <a:spcPct val="0"/>
        </a:spcBef>
        <a:spcAft>
          <a:spcPct val="0"/>
        </a:spcAft>
        <a:defRPr kumimoji="1" sz="4400">
          <a:solidFill>
            <a:schemeClr val="tx2"/>
          </a:solidFill>
          <a:effectLst>
            <a:outerShdw blurRad="38100" dist="38100" dir="2700000" algn="tl">
              <a:srgbClr val="000000"/>
            </a:outerShdw>
          </a:effectLst>
          <a:latin typeface="Arial" charset="0"/>
          <a:ea typeface="新細明體" pitchFamily="18" charset="-120"/>
        </a:defRPr>
      </a:lvl7pPr>
      <a:lvl8pPr marL="1371600" algn="ctr" rtl="0" fontAlgn="base">
        <a:spcBef>
          <a:spcPct val="0"/>
        </a:spcBef>
        <a:spcAft>
          <a:spcPct val="0"/>
        </a:spcAft>
        <a:defRPr kumimoji="1" sz="4400">
          <a:solidFill>
            <a:schemeClr val="tx2"/>
          </a:solidFill>
          <a:effectLst>
            <a:outerShdw blurRad="38100" dist="38100" dir="2700000" algn="tl">
              <a:srgbClr val="000000"/>
            </a:outerShdw>
          </a:effectLst>
          <a:latin typeface="Arial" charset="0"/>
          <a:ea typeface="新細明體" pitchFamily="18" charset="-120"/>
        </a:defRPr>
      </a:lvl8pPr>
      <a:lvl9pPr marL="1828800" algn="ctr" rtl="0" fontAlgn="base">
        <a:spcBef>
          <a:spcPct val="0"/>
        </a:spcBef>
        <a:spcAft>
          <a:spcPct val="0"/>
        </a:spcAft>
        <a:defRPr kumimoji="1" sz="4400">
          <a:solidFill>
            <a:schemeClr val="tx2"/>
          </a:solidFill>
          <a:effectLst>
            <a:outerShdw blurRad="38100" dist="38100" dir="2700000" algn="tl">
              <a:srgbClr val="000000"/>
            </a:outerShdw>
          </a:effectLst>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Char char="•"/>
        <a:defRPr kumimoji="1" sz="3200">
          <a:solidFill>
            <a:schemeClr val="tx1"/>
          </a:solidFill>
          <a:latin typeface="標楷體" pitchFamily="65" charset="-120"/>
          <a:ea typeface="標楷體" pitchFamily="65" charset="-120"/>
          <a:cs typeface="+mn-cs"/>
        </a:defRPr>
      </a:lvl1pPr>
      <a:lvl2pPr marL="742950" indent="-285750" algn="l" rtl="0" eaLnBrk="0" fontAlgn="base" hangingPunct="0">
        <a:spcBef>
          <a:spcPct val="20000"/>
        </a:spcBef>
        <a:spcAft>
          <a:spcPct val="0"/>
        </a:spcAft>
        <a:buChar char="–"/>
        <a:defRPr kumimoji="1" sz="2800">
          <a:solidFill>
            <a:schemeClr val="tx1"/>
          </a:solidFill>
          <a:latin typeface="標楷體" pitchFamily="65" charset="-120"/>
          <a:ea typeface="標楷體" pitchFamily="65" charset="-120"/>
        </a:defRPr>
      </a:lvl2pPr>
      <a:lvl3pPr marL="1143000" indent="-228600" algn="l" rtl="0" eaLnBrk="0" fontAlgn="base" hangingPunct="0">
        <a:spcBef>
          <a:spcPct val="20000"/>
        </a:spcBef>
        <a:spcAft>
          <a:spcPct val="0"/>
        </a:spcAft>
        <a:buClr>
          <a:schemeClr val="tx2"/>
        </a:buClr>
        <a:buChar char="•"/>
        <a:defRPr kumimoji="1" sz="2400">
          <a:solidFill>
            <a:schemeClr val="tx1"/>
          </a:solidFill>
          <a:latin typeface="標楷體" pitchFamily="65" charset="-120"/>
          <a:ea typeface="標楷體" pitchFamily="65" charset="-120"/>
        </a:defRPr>
      </a:lvl3pPr>
      <a:lvl4pPr marL="1600200" indent="-228600" algn="l" rtl="0" eaLnBrk="0" fontAlgn="base" hangingPunct="0">
        <a:spcBef>
          <a:spcPct val="20000"/>
        </a:spcBef>
        <a:spcAft>
          <a:spcPct val="0"/>
        </a:spcAft>
        <a:buChar char="–"/>
        <a:defRPr kumimoji="1" sz="2000">
          <a:solidFill>
            <a:schemeClr val="tx1"/>
          </a:solidFill>
          <a:latin typeface="標楷體" pitchFamily="65" charset="-120"/>
          <a:ea typeface="標楷體" pitchFamily="65" charset="-120"/>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標楷體" pitchFamily="65" charset="-120"/>
          <a:ea typeface="標楷體" pitchFamily="65" charset="-120"/>
        </a:defRPr>
      </a:lvl5pPr>
      <a:lvl6pPr marL="2514600" indent="-228600" algn="l" rtl="0" fontAlgn="base">
        <a:spcBef>
          <a:spcPct val="20000"/>
        </a:spcBef>
        <a:spcAft>
          <a:spcPct val="0"/>
        </a:spcAft>
        <a:buClr>
          <a:schemeClr val="tx2"/>
        </a:buClr>
        <a:buChar char="•"/>
        <a:defRPr kumimoji="1" sz="2000">
          <a:solidFill>
            <a:schemeClr val="tx1"/>
          </a:solidFill>
          <a:latin typeface="+mn-lt"/>
          <a:ea typeface="+mn-ea"/>
        </a:defRPr>
      </a:lvl6pPr>
      <a:lvl7pPr marL="2971800" indent="-228600" algn="l" rtl="0" fontAlgn="base">
        <a:spcBef>
          <a:spcPct val="20000"/>
        </a:spcBef>
        <a:spcAft>
          <a:spcPct val="0"/>
        </a:spcAft>
        <a:buClr>
          <a:schemeClr val="tx2"/>
        </a:buClr>
        <a:buChar char="•"/>
        <a:defRPr kumimoji="1" sz="2000">
          <a:solidFill>
            <a:schemeClr val="tx1"/>
          </a:solidFill>
          <a:latin typeface="+mn-lt"/>
          <a:ea typeface="+mn-ea"/>
        </a:defRPr>
      </a:lvl7pPr>
      <a:lvl8pPr marL="3429000" indent="-228600" algn="l" rtl="0" fontAlgn="base">
        <a:spcBef>
          <a:spcPct val="20000"/>
        </a:spcBef>
        <a:spcAft>
          <a:spcPct val="0"/>
        </a:spcAft>
        <a:buClr>
          <a:schemeClr val="tx2"/>
        </a:buClr>
        <a:buChar char="•"/>
        <a:defRPr kumimoji="1" sz="2000">
          <a:solidFill>
            <a:schemeClr val="tx1"/>
          </a:solidFill>
          <a:latin typeface="+mn-lt"/>
          <a:ea typeface="+mn-ea"/>
        </a:defRPr>
      </a:lvl8pPr>
      <a:lvl9pPr marL="3886200" indent="-228600" algn="l" rtl="0" fontAlgn="base">
        <a:spcBef>
          <a:spcPct val="20000"/>
        </a:spcBef>
        <a:spcAft>
          <a:spcPct val="0"/>
        </a:spcAft>
        <a:buClr>
          <a:schemeClr val="tx2"/>
        </a:buClr>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4.png"/><Relationship Id="rId7"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1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7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4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4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4.jpeg"/><Relationship Id="rId7"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jpeg"/><Relationship Id="rId4" Type="http://schemas.openxmlformats.org/officeDocument/2006/relationships/image" Target="../media/image105.jpeg"/></Relationships>
</file>

<file path=ppt/slides/_rels/slide58.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8.png"/><Relationship Id="rId7"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07.png"/><Relationship Id="rId4" Type="http://schemas.openxmlformats.org/officeDocument/2006/relationships/image" Target="../media/image10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http://www.istockphoto.com/stock-photo-18436318-one-man-between-past-and-future.php?st=44d6e84"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6.png"/><Relationship Id="rId7" Type="http://schemas.openxmlformats.org/officeDocument/2006/relationships/hyperlink" Target="A%20The%20market%20survey.pptx" TargetMode="External"/><Relationship Id="rId2" Type="http://schemas.openxmlformats.org/officeDocument/2006/relationships/image" Target="../media/image115.jpeg"/><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69.x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23.wmf"/><Relationship Id="rId4" Type="http://schemas.openxmlformats.org/officeDocument/2006/relationships/image" Target="../media/image122.wmf"/></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26.jpeg"/><Relationship Id="rId7" Type="http://schemas.openxmlformats.org/officeDocument/2006/relationships/image" Target="../media/image130.jpeg"/><Relationship Id="rId2" Type="http://schemas.openxmlformats.org/officeDocument/2006/relationships/image" Target="../media/image125.jpeg"/><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73.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7.xml"/><Relationship Id="rId5" Type="http://schemas.openxmlformats.org/officeDocument/2006/relationships/image" Target="../media/image136.jpeg"/><Relationship Id="rId4" Type="http://schemas.openxmlformats.org/officeDocument/2006/relationships/image" Target="../media/image13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79388" y="1700213"/>
            <a:ext cx="8686800" cy="1736725"/>
          </a:xfrm>
        </p:spPr>
        <p:txBody>
          <a:bodyPr/>
          <a:lstStyle/>
          <a:p>
            <a:pPr eaLnBrk="1" hangingPunct="1">
              <a:defRPr/>
            </a:pPr>
            <a:r>
              <a:rPr lang="zh-TW" altLang="en-US" b="1" dirty="0" smtClean="0">
                <a:latin typeface="Arial" pitchFamily="34" charset="0"/>
              </a:rPr>
              <a:t>台灣</a:t>
            </a:r>
            <a:r>
              <a:rPr lang="zh-TW" altLang="en-US" dirty="0" smtClean="0"/>
              <a:t>醫療管理發展經驗</a:t>
            </a:r>
            <a:r>
              <a:rPr lang="en-US" altLang="zh-TW" dirty="0" smtClean="0"/>
              <a:t/>
            </a:r>
            <a:br>
              <a:rPr lang="en-US" altLang="zh-TW" dirty="0" smtClean="0"/>
            </a:br>
            <a:r>
              <a:rPr lang="zh-TW" altLang="en-US" dirty="0" smtClean="0"/>
              <a:t>及</a:t>
            </a:r>
            <a:r>
              <a:rPr lang="zh-TW" altLang="en-US" b="1" dirty="0" smtClean="0">
                <a:latin typeface="Arial" pitchFamily="34" charset="0"/>
              </a:rPr>
              <a:t>台灣</a:t>
            </a:r>
            <a:r>
              <a:rPr lang="zh-TW" altLang="en-US" dirty="0" smtClean="0"/>
              <a:t>醫美行業現況及</a:t>
            </a:r>
            <a:r>
              <a:rPr lang="zh-TW" altLang="en-US" b="1" dirty="0" smtClean="0">
                <a:latin typeface="Arial" pitchFamily="34" charset="0"/>
              </a:rPr>
              <a:t>監管</a:t>
            </a:r>
            <a:r>
              <a:rPr lang="en-US" altLang="zh-TW" b="1" dirty="0" smtClean="0">
                <a:latin typeface="Arial" pitchFamily="34" charset="0"/>
              </a:rPr>
              <a:t/>
            </a:r>
            <a:br>
              <a:rPr lang="en-US" altLang="zh-TW" b="1" dirty="0" smtClean="0">
                <a:latin typeface="Arial" pitchFamily="34" charset="0"/>
              </a:rPr>
            </a:br>
            <a:endParaRPr lang="zh-TW" altLang="en-US" dirty="0" smtClean="0"/>
          </a:p>
        </p:txBody>
      </p:sp>
      <p:sp>
        <p:nvSpPr>
          <p:cNvPr id="2051" name="Rectangle 3"/>
          <p:cNvSpPr>
            <a:spLocks noGrp="1" noChangeArrowheads="1"/>
          </p:cNvSpPr>
          <p:nvPr>
            <p:ph type="subTitle" idx="1"/>
          </p:nvPr>
        </p:nvSpPr>
        <p:spPr>
          <a:xfrm>
            <a:off x="0" y="3429000"/>
            <a:ext cx="9144000" cy="936625"/>
          </a:xfrm>
        </p:spPr>
        <p:txBody>
          <a:bodyPr/>
          <a:lstStyle/>
          <a:p>
            <a:pPr>
              <a:defRPr/>
            </a:pPr>
            <a:r>
              <a:rPr lang="zh-TW" altLang="en-US" sz="3600" b="1" dirty="0" smtClean="0">
                <a:solidFill>
                  <a:srgbClr val="FFC000"/>
                </a:solidFill>
              </a:rPr>
              <a:t>張朝凱 </a:t>
            </a:r>
            <a:r>
              <a:rPr lang="en-US" altLang="zh-TW" b="1" dirty="0" smtClean="0">
                <a:solidFill>
                  <a:srgbClr val="FFC000"/>
                </a:solidFill>
              </a:rPr>
              <a:t>MD</a:t>
            </a:r>
            <a:r>
              <a:rPr lang="zh-TW" altLang="en-US" b="1" dirty="0" smtClean="0">
                <a:solidFill>
                  <a:srgbClr val="FFC000"/>
                </a:solidFill>
              </a:rPr>
              <a:t> </a:t>
            </a:r>
            <a:r>
              <a:rPr lang="en-US" altLang="zh-TW" b="1" dirty="0" smtClean="0">
                <a:solidFill>
                  <a:srgbClr val="FFC000"/>
                </a:solidFill>
              </a:rPr>
              <a:t>MPH</a:t>
            </a:r>
            <a:r>
              <a:rPr lang="zh-TW" altLang="en-US" b="1" dirty="0" smtClean="0">
                <a:solidFill>
                  <a:srgbClr val="FFC000"/>
                </a:solidFill>
              </a:rPr>
              <a:t> </a:t>
            </a:r>
            <a:r>
              <a:rPr lang="en-US" altLang="zh-TW" b="1" dirty="0" smtClean="0">
                <a:solidFill>
                  <a:srgbClr val="FFC000"/>
                </a:solidFill>
              </a:rPr>
              <a:t>PhD</a:t>
            </a:r>
          </a:p>
          <a:p>
            <a:pPr>
              <a:defRPr/>
            </a:pPr>
            <a:r>
              <a:rPr lang="zh-TW" altLang="en-US" b="1" dirty="0" smtClean="0">
                <a:latin typeface="Arial" charset="0"/>
              </a:rPr>
              <a:t>台灣諾貝爾醫療集團     </a:t>
            </a:r>
            <a:r>
              <a:rPr lang="zh-TW" altLang="en-US" dirty="0" smtClean="0"/>
              <a:t>執行長</a:t>
            </a:r>
            <a:endParaRPr lang="en-US" altLang="zh-TW" dirty="0" smtClean="0"/>
          </a:p>
          <a:p>
            <a:pPr>
              <a:defRPr/>
            </a:pPr>
            <a:r>
              <a:rPr lang="zh-TW" altLang="en-US" dirty="0" smtClean="0"/>
              <a:t>台灣微整形美容醫學會 理事長</a:t>
            </a:r>
            <a:endParaRPr lang="en-US" altLang="zh-TW" dirty="0" smtClean="0"/>
          </a:p>
          <a:p>
            <a:pPr>
              <a:defRPr/>
            </a:pPr>
            <a:r>
              <a:rPr lang="zh-TW" altLang="en-US" dirty="0" smtClean="0"/>
              <a:t>台灣海峽醫事交流協會 秘書長</a:t>
            </a:r>
            <a:endParaRPr lang="en-US" altLang="zh-TW" dirty="0" smtClean="0"/>
          </a:p>
          <a:p>
            <a:pPr>
              <a:defRPr/>
            </a:pPr>
            <a:endParaRPr lang="en-US" altLang="zh-TW" dirty="0" smtClean="0"/>
          </a:p>
          <a:p>
            <a:pPr>
              <a:defRPr/>
            </a:pPr>
            <a:endParaRPr lang="en-US" altLang="zh-TW" dirty="0" smtClean="0"/>
          </a:p>
          <a:p>
            <a:pPr>
              <a:defRPr/>
            </a:pPr>
            <a:endParaRPr lang="en-US" altLang="zh-TW" dirty="0" smtClean="0"/>
          </a:p>
          <a:p>
            <a:pPr>
              <a:defRPr/>
            </a:pPr>
            <a:endParaRPr lang="en-US" altLang="zh-TW" dirty="0" smtClean="0"/>
          </a:p>
          <a:p>
            <a:pPr>
              <a:defRPr/>
            </a:pPr>
            <a:endParaRPr lang="zh-TW" altLang="en-US" b="1" dirty="0" smtClean="0">
              <a:latin typeface="Arial" charset="0"/>
            </a:endParaRPr>
          </a:p>
          <a:p>
            <a:pPr>
              <a:defRPr/>
            </a:pPr>
            <a:endParaRPr lang="en-US" altLang="zh-TW"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群組 21503"/>
          <p:cNvGrpSpPr>
            <a:grpSpLocks/>
          </p:cNvGrpSpPr>
          <p:nvPr/>
        </p:nvGrpSpPr>
        <p:grpSpPr bwMode="auto">
          <a:xfrm>
            <a:off x="33338" y="0"/>
            <a:ext cx="9077325" cy="6886575"/>
            <a:chOff x="0" y="-26988"/>
            <a:chExt cx="9144000" cy="6884988"/>
          </a:xfrm>
        </p:grpSpPr>
        <p:grpSp>
          <p:nvGrpSpPr>
            <p:cNvPr id="22532" name="群組 12"/>
            <p:cNvGrpSpPr>
              <a:grpSpLocks/>
            </p:cNvGrpSpPr>
            <p:nvPr/>
          </p:nvGrpSpPr>
          <p:grpSpPr bwMode="auto">
            <a:xfrm>
              <a:off x="2268538" y="0"/>
              <a:ext cx="2374900" cy="1800225"/>
              <a:chOff x="0" y="476672"/>
              <a:chExt cx="2411760" cy="2127509"/>
            </a:xfrm>
          </p:grpSpPr>
          <p:sp>
            <p:nvSpPr>
              <p:cNvPr id="5" name="矩形 4"/>
              <p:cNvSpPr/>
              <p:nvPr/>
            </p:nvSpPr>
            <p:spPr>
              <a:xfrm>
                <a:off x="680" y="476665"/>
                <a:ext cx="2411612" cy="2127019"/>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台北諾貝爾眼科診所</a:t>
                </a:r>
              </a:p>
            </p:txBody>
          </p:sp>
          <p:pic>
            <p:nvPicPr>
              <p:cNvPr id="22568" name="Picture 4" descr="\\192.168.1.100\檔案資料庫\小嬡\PHOTO\20121212_台北諾貝爾\DSC_7479.JPG"/>
              <p:cNvPicPr>
                <a:picLocks noChangeAspect="1" noChangeArrowheads="1"/>
              </p:cNvPicPr>
              <p:nvPr/>
            </p:nvPicPr>
            <p:blipFill>
              <a:blip r:embed="rId2" cstate="email"/>
              <a:srcRect/>
              <a:stretch>
                <a:fillRect/>
              </a:stretch>
            </p:blipFill>
            <p:spPr bwMode="auto">
              <a:xfrm>
                <a:off x="0" y="476672"/>
                <a:ext cx="2411760" cy="1787108"/>
              </a:xfrm>
              <a:prstGeom prst="rect">
                <a:avLst/>
              </a:prstGeom>
              <a:noFill/>
              <a:ln w="9525">
                <a:noFill/>
                <a:miter lim="800000"/>
                <a:headEnd/>
                <a:tailEnd/>
              </a:ln>
            </p:spPr>
          </p:pic>
        </p:grpSp>
        <p:grpSp>
          <p:nvGrpSpPr>
            <p:cNvPr id="22533" name="群組 10"/>
            <p:cNvGrpSpPr>
              <a:grpSpLocks/>
            </p:cNvGrpSpPr>
            <p:nvPr/>
          </p:nvGrpSpPr>
          <p:grpSpPr bwMode="auto">
            <a:xfrm>
              <a:off x="0" y="-26988"/>
              <a:ext cx="2268538" cy="1844676"/>
              <a:chOff x="323528" y="3140968"/>
              <a:chExt cx="2304256" cy="2814240"/>
            </a:xfrm>
          </p:grpSpPr>
          <p:sp>
            <p:nvSpPr>
              <p:cNvPr id="8" name="矩形 7"/>
              <p:cNvSpPr/>
              <p:nvPr/>
            </p:nvSpPr>
            <p:spPr>
              <a:xfrm>
                <a:off x="323528" y="3140968"/>
                <a:ext cx="2304936" cy="281359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敦南諾貝爾眼科診所</a:t>
                </a:r>
              </a:p>
            </p:txBody>
          </p:sp>
          <p:pic>
            <p:nvPicPr>
              <p:cNvPr id="22566" name="Picture 6" descr="\\192.168.1.100\檔案資料庫\小嬡\PHOTO\20121207_忠孝\敦南諾貝爾\_MG_9664.JPG"/>
              <p:cNvPicPr>
                <a:picLocks noChangeAspect="1" noChangeArrowheads="1"/>
              </p:cNvPicPr>
              <p:nvPr/>
            </p:nvPicPr>
            <p:blipFill>
              <a:blip r:embed="rId3" cstate="email"/>
              <a:srcRect/>
              <a:stretch>
                <a:fillRect/>
              </a:stretch>
            </p:blipFill>
            <p:spPr bwMode="auto">
              <a:xfrm>
                <a:off x="323528" y="3140968"/>
                <a:ext cx="2304256" cy="2357006"/>
              </a:xfrm>
              <a:prstGeom prst="rect">
                <a:avLst/>
              </a:prstGeom>
              <a:noFill/>
              <a:ln w="9525">
                <a:noFill/>
                <a:miter lim="800000"/>
                <a:headEnd/>
                <a:tailEnd/>
              </a:ln>
            </p:spPr>
          </p:pic>
        </p:grpSp>
        <p:grpSp>
          <p:nvGrpSpPr>
            <p:cNvPr id="22534" name="群組 14"/>
            <p:cNvGrpSpPr>
              <a:grpSpLocks/>
            </p:cNvGrpSpPr>
            <p:nvPr/>
          </p:nvGrpSpPr>
          <p:grpSpPr bwMode="auto">
            <a:xfrm>
              <a:off x="0" y="5013323"/>
              <a:ext cx="2268538" cy="1844674"/>
              <a:chOff x="0" y="4725144"/>
              <a:chExt cx="2411760" cy="1915779"/>
            </a:xfrm>
          </p:grpSpPr>
          <p:sp>
            <p:nvSpPr>
              <p:cNvPr id="11" name="矩形 10"/>
              <p:cNvSpPr/>
              <p:nvPr/>
            </p:nvSpPr>
            <p:spPr>
              <a:xfrm>
                <a:off x="0" y="4725587"/>
                <a:ext cx="2412472" cy="1915339"/>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諾美爾眼鏡事業</a:t>
                </a:r>
              </a:p>
            </p:txBody>
          </p:sp>
          <p:pic>
            <p:nvPicPr>
              <p:cNvPr id="22564" name="Picture 7"/>
              <p:cNvPicPr>
                <a:picLocks noChangeAspect="1" noChangeArrowheads="1"/>
              </p:cNvPicPr>
              <p:nvPr/>
            </p:nvPicPr>
            <p:blipFill>
              <a:blip r:embed="rId4" cstate="email"/>
              <a:srcRect/>
              <a:stretch>
                <a:fillRect/>
              </a:stretch>
            </p:blipFill>
            <p:spPr bwMode="auto">
              <a:xfrm>
                <a:off x="0" y="4725144"/>
                <a:ext cx="2411760" cy="1584176"/>
              </a:xfrm>
              <a:prstGeom prst="rect">
                <a:avLst/>
              </a:prstGeom>
              <a:noFill/>
              <a:ln w="9525">
                <a:noFill/>
                <a:miter lim="800000"/>
                <a:headEnd/>
                <a:tailEnd/>
              </a:ln>
            </p:spPr>
          </p:pic>
        </p:grpSp>
        <p:grpSp>
          <p:nvGrpSpPr>
            <p:cNvPr id="22535" name="群組 17"/>
            <p:cNvGrpSpPr>
              <a:grpSpLocks/>
            </p:cNvGrpSpPr>
            <p:nvPr/>
          </p:nvGrpSpPr>
          <p:grpSpPr bwMode="auto">
            <a:xfrm>
              <a:off x="0" y="1773238"/>
              <a:ext cx="2268538" cy="1584325"/>
              <a:chOff x="0" y="1799819"/>
              <a:chExt cx="2411760" cy="1701189"/>
            </a:xfrm>
          </p:grpSpPr>
          <p:sp>
            <p:nvSpPr>
              <p:cNvPr id="14" name="矩形 13"/>
              <p:cNvSpPr/>
              <p:nvPr/>
            </p:nvSpPr>
            <p:spPr>
              <a:xfrm>
                <a:off x="0" y="1799372"/>
                <a:ext cx="2412472" cy="1700797"/>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板橋諾貝爾眼科診所</a:t>
                </a:r>
              </a:p>
            </p:txBody>
          </p:sp>
          <p:pic>
            <p:nvPicPr>
              <p:cNvPr id="22562" name="Picture 8"/>
              <p:cNvPicPr>
                <a:picLocks noChangeAspect="1" noChangeArrowheads="1"/>
              </p:cNvPicPr>
              <p:nvPr/>
            </p:nvPicPr>
            <p:blipFill>
              <a:blip r:embed="rId5" cstate="email"/>
              <a:srcRect/>
              <a:stretch>
                <a:fillRect/>
              </a:stretch>
            </p:blipFill>
            <p:spPr bwMode="auto">
              <a:xfrm>
                <a:off x="1" y="1799819"/>
                <a:ext cx="2411759" cy="1390182"/>
              </a:xfrm>
              <a:prstGeom prst="rect">
                <a:avLst/>
              </a:prstGeom>
              <a:noFill/>
              <a:ln w="9525">
                <a:noFill/>
                <a:miter lim="800000"/>
                <a:headEnd/>
                <a:tailEnd/>
              </a:ln>
            </p:spPr>
          </p:pic>
        </p:grpSp>
        <p:grpSp>
          <p:nvGrpSpPr>
            <p:cNvPr id="22536" name="群組 35"/>
            <p:cNvGrpSpPr>
              <a:grpSpLocks/>
            </p:cNvGrpSpPr>
            <p:nvPr/>
          </p:nvGrpSpPr>
          <p:grpSpPr bwMode="auto">
            <a:xfrm>
              <a:off x="0" y="3284538"/>
              <a:ext cx="2268538" cy="1800225"/>
              <a:chOff x="0" y="3284984"/>
              <a:chExt cx="2411760" cy="1728192"/>
            </a:xfrm>
          </p:grpSpPr>
          <p:sp>
            <p:nvSpPr>
              <p:cNvPr id="17" name="矩形 16"/>
              <p:cNvSpPr/>
              <p:nvPr/>
            </p:nvSpPr>
            <p:spPr>
              <a:xfrm>
                <a:off x="0" y="3284251"/>
                <a:ext cx="2412472" cy="172931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南港諾貝爾眼科診所</a:t>
                </a:r>
              </a:p>
            </p:txBody>
          </p:sp>
          <p:pic>
            <p:nvPicPr>
              <p:cNvPr id="22560" name="Picture 9"/>
              <p:cNvPicPr>
                <a:picLocks noChangeAspect="1" noChangeArrowheads="1"/>
              </p:cNvPicPr>
              <p:nvPr/>
            </p:nvPicPr>
            <p:blipFill>
              <a:blip r:embed="rId6" cstate="email">
                <a:lum contrast="40000"/>
              </a:blip>
              <a:srcRect/>
              <a:stretch>
                <a:fillRect/>
              </a:stretch>
            </p:blipFill>
            <p:spPr bwMode="auto">
              <a:xfrm>
                <a:off x="0" y="3284984"/>
                <a:ext cx="2411760" cy="1437811"/>
              </a:xfrm>
              <a:prstGeom prst="rect">
                <a:avLst/>
              </a:prstGeom>
              <a:noFill/>
              <a:ln w="9525">
                <a:noFill/>
                <a:miter lim="800000"/>
                <a:headEnd/>
                <a:tailEnd/>
              </a:ln>
            </p:spPr>
          </p:pic>
        </p:grpSp>
        <p:grpSp>
          <p:nvGrpSpPr>
            <p:cNvPr id="22537" name="群組 37"/>
            <p:cNvGrpSpPr>
              <a:grpSpLocks/>
            </p:cNvGrpSpPr>
            <p:nvPr/>
          </p:nvGrpSpPr>
          <p:grpSpPr bwMode="auto">
            <a:xfrm>
              <a:off x="2268538" y="4986338"/>
              <a:ext cx="2519362" cy="1871662"/>
              <a:chOff x="2411760" y="4985792"/>
              <a:chExt cx="2448272" cy="1872208"/>
            </a:xfrm>
          </p:grpSpPr>
          <p:sp>
            <p:nvSpPr>
              <p:cNvPr id="20" name="矩形 19"/>
              <p:cNvSpPr/>
              <p:nvPr/>
            </p:nvSpPr>
            <p:spPr>
              <a:xfrm>
                <a:off x="2412411" y="4986223"/>
                <a:ext cx="2447607" cy="1871777"/>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chemeClr val="accent5">
                        <a:lumMod val="75000"/>
                      </a:schemeClr>
                    </a:solidFill>
                  </a:rPr>
                  <a:t>康喬諾貝爾眼科診所</a:t>
                </a:r>
              </a:p>
            </p:txBody>
          </p:sp>
          <p:pic>
            <p:nvPicPr>
              <p:cNvPr id="22558" name="Picture 10"/>
              <p:cNvPicPr>
                <a:picLocks noChangeAspect="1" noChangeArrowheads="1"/>
              </p:cNvPicPr>
              <p:nvPr/>
            </p:nvPicPr>
            <p:blipFill>
              <a:blip r:embed="rId7" cstate="email">
                <a:lum contrast="10000"/>
              </a:blip>
              <a:srcRect/>
              <a:stretch>
                <a:fillRect/>
              </a:stretch>
            </p:blipFill>
            <p:spPr bwMode="auto">
              <a:xfrm>
                <a:off x="2411760" y="5013175"/>
                <a:ext cx="2448272" cy="1512169"/>
              </a:xfrm>
              <a:prstGeom prst="rect">
                <a:avLst/>
              </a:prstGeom>
              <a:noFill/>
              <a:ln w="9525">
                <a:noFill/>
                <a:miter lim="800000"/>
                <a:headEnd/>
                <a:tailEnd/>
              </a:ln>
            </p:spPr>
          </p:pic>
        </p:grpSp>
        <p:grpSp>
          <p:nvGrpSpPr>
            <p:cNvPr id="22538" name="群組 36"/>
            <p:cNvGrpSpPr>
              <a:grpSpLocks/>
            </p:cNvGrpSpPr>
            <p:nvPr/>
          </p:nvGrpSpPr>
          <p:grpSpPr bwMode="auto">
            <a:xfrm>
              <a:off x="4643438" y="0"/>
              <a:ext cx="2305050" cy="1817688"/>
              <a:chOff x="4788024" y="87393"/>
              <a:chExt cx="2304256" cy="1598030"/>
            </a:xfrm>
          </p:grpSpPr>
          <p:sp>
            <p:nvSpPr>
              <p:cNvPr id="23" name="矩形 22"/>
              <p:cNvSpPr/>
              <p:nvPr/>
            </p:nvSpPr>
            <p:spPr>
              <a:xfrm>
                <a:off x="4788548" y="125061"/>
                <a:ext cx="2303596" cy="1559987"/>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忠孝美麗爾診所</a:t>
                </a:r>
              </a:p>
            </p:txBody>
          </p:sp>
          <p:pic>
            <p:nvPicPr>
              <p:cNvPr id="22556" name="Picture 11"/>
              <p:cNvPicPr>
                <a:picLocks noChangeAspect="1" noChangeArrowheads="1"/>
              </p:cNvPicPr>
              <p:nvPr/>
            </p:nvPicPr>
            <p:blipFill>
              <a:blip r:embed="rId8" cstate="email"/>
              <a:srcRect/>
              <a:stretch>
                <a:fillRect/>
              </a:stretch>
            </p:blipFill>
            <p:spPr bwMode="auto">
              <a:xfrm>
                <a:off x="4788024" y="87393"/>
                <a:ext cx="2304256" cy="1334075"/>
              </a:xfrm>
              <a:prstGeom prst="rect">
                <a:avLst/>
              </a:prstGeom>
              <a:noFill/>
              <a:ln w="9525">
                <a:noFill/>
                <a:miter lim="800000"/>
                <a:headEnd/>
                <a:tailEnd/>
              </a:ln>
            </p:spPr>
          </p:pic>
        </p:grpSp>
        <p:grpSp>
          <p:nvGrpSpPr>
            <p:cNvPr id="22539" name="群組 39"/>
            <p:cNvGrpSpPr>
              <a:grpSpLocks/>
            </p:cNvGrpSpPr>
            <p:nvPr/>
          </p:nvGrpSpPr>
          <p:grpSpPr bwMode="auto">
            <a:xfrm>
              <a:off x="6948488" y="-26988"/>
              <a:ext cx="2195512" cy="1844676"/>
              <a:chOff x="7092280" y="0"/>
              <a:chExt cx="2051720" cy="1772816"/>
            </a:xfrm>
          </p:grpSpPr>
          <p:sp>
            <p:nvSpPr>
              <p:cNvPr id="26" name="矩形 25"/>
              <p:cNvSpPr/>
              <p:nvPr/>
            </p:nvSpPr>
            <p:spPr>
              <a:xfrm>
                <a:off x="7092153" y="0"/>
                <a:ext cx="2051847" cy="1772407"/>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敦化美麗爾診所</a:t>
                </a:r>
              </a:p>
            </p:txBody>
          </p:sp>
          <p:pic>
            <p:nvPicPr>
              <p:cNvPr id="22554" name="Picture 12"/>
              <p:cNvPicPr>
                <a:picLocks noChangeAspect="1" noChangeArrowheads="1"/>
              </p:cNvPicPr>
              <p:nvPr/>
            </p:nvPicPr>
            <p:blipFill>
              <a:blip r:embed="rId9" cstate="email"/>
              <a:srcRect/>
              <a:stretch>
                <a:fillRect/>
              </a:stretch>
            </p:blipFill>
            <p:spPr bwMode="auto">
              <a:xfrm>
                <a:off x="7092280" y="0"/>
                <a:ext cx="2051720" cy="1484784"/>
              </a:xfrm>
              <a:prstGeom prst="rect">
                <a:avLst/>
              </a:prstGeom>
              <a:noFill/>
              <a:ln w="9525">
                <a:noFill/>
                <a:miter lim="800000"/>
                <a:headEnd/>
                <a:tailEnd/>
              </a:ln>
            </p:spPr>
          </p:pic>
        </p:grpSp>
        <p:grpSp>
          <p:nvGrpSpPr>
            <p:cNvPr id="22540" name="群組 40"/>
            <p:cNvGrpSpPr>
              <a:grpSpLocks/>
            </p:cNvGrpSpPr>
            <p:nvPr/>
          </p:nvGrpSpPr>
          <p:grpSpPr bwMode="auto">
            <a:xfrm>
              <a:off x="6948488" y="1773238"/>
              <a:ext cx="2195512" cy="1655762"/>
              <a:chOff x="7092280" y="1772816"/>
              <a:chExt cx="2051720" cy="1440160"/>
            </a:xfrm>
          </p:grpSpPr>
          <p:sp>
            <p:nvSpPr>
              <p:cNvPr id="29" name="矩形 28"/>
              <p:cNvSpPr/>
              <p:nvPr/>
            </p:nvSpPr>
            <p:spPr>
              <a:xfrm>
                <a:off x="7092153" y="1772454"/>
                <a:ext cx="2051847" cy="1441209"/>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內湖美麗爾診所</a:t>
                </a:r>
              </a:p>
            </p:txBody>
          </p:sp>
          <p:pic>
            <p:nvPicPr>
              <p:cNvPr id="22552" name="Picture 13"/>
              <p:cNvPicPr>
                <a:picLocks noChangeAspect="1" noChangeArrowheads="1"/>
              </p:cNvPicPr>
              <p:nvPr/>
            </p:nvPicPr>
            <p:blipFill>
              <a:blip r:embed="rId10" cstate="email"/>
              <a:srcRect/>
              <a:stretch>
                <a:fillRect/>
              </a:stretch>
            </p:blipFill>
            <p:spPr bwMode="auto">
              <a:xfrm>
                <a:off x="7092280" y="1772816"/>
                <a:ext cx="2051720" cy="1152128"/>
              </a:xfrm>
              <a:prstGeom prst="rect">
                <a:avLst/>
              </a:prstGeom>
              <a:noFill/>
              <a:ln w="9525">
                <a:noFill/>
                <a:miter lim="800000"/>
                <a:headEnd/>
                <a:tailEnd/>
              </a:ln>
            </p:spPr>
          </p:pic>
        </p:grpSp>
        <p:grpSp>
          <p:nvGrpSpPr>
            <p:cNvPr id="22541" name="群組 41"/>
            <p:cNvGrpSpPr>
              <a:grpSpLocks/>
            </p:cNvGrpSpPr>
            <p:nvPr/>
          </p:nvGrpSpPr>
          <p:grpSpPr bwMode="auto">
            <a:xfrm>
              <a:off x="6948488" y="3429000"/>
              <a:ext cx="2195512" cy="1584325"/>
              <a:chOff x="7092280" y="3356992"/>
              <a:chExt cx="2051720" cy="1584176"/>
            </a:xfrm>
          </p:grpSpPr>
          <p:sp>
            <p:nvSpPr>
              <p:cNvPr id="32" name="矩形 31"/>
              <p:cNvSpPr/>
              <p:nvPr/>
            </p:nvSpPr>
            <p:spPr>
              <a:xfrm>
                <a:off x="7092153" y="3357782"/>
                <a:ext cx="2051847" cy="1583811"/>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站前美麗爾診所</a:t>
                </a:r>
              </a:p>
            </p:txBody>
          </p:sp>
          <p:pic>
            <p:nvPicPr>
              <p:cNvPr id="22550" name="Picture 14"/>
              <p:cNvPicPr>
                <a:picLocks noChangeAspect="1" noChangeArrowheads="1"/>
              </p:cNvPicPr>
              <p:nvPr/>
            </p:nvPicPr>
            <p:blipFill>
              <a:blip r:embed="rId11" cstate="email"/>
              <a:srcRect/>
              <a:stretch>
                <a:fillRect/>
              </a:stretch>
            </p:blipFill>
            <p:spPr bwMode="auto">
              <a:xfrm>
                <a:off x="7092280" y="3356992"/>
                <a:ext cx="2051720" cy="1296144"/>
              </a:xfrm>
              <a:prstGeom prst="rect">
                <a:avLst/>
              </a:prstGeom>
              <a:noFill/>
              <a:ln w="9525">
                <a:noFill/>
                <a:miter lim="800000"/>
                <a:headEnd/>
                <a:tailEnd/>
              </a:ln>
            </p:spPr>
          </p:pic>
        </p:grpSp>
        <p:grpSp>
          <p:nvGrpSpPr>
            <p:cNvPr id="22542" name="群組 42"/>
            <p:cNvGrpSpPr>
              <a:grpSpLocks/>
            </p:cNvGrpSpPr>
            <p:nvPr/>
          </p:nvGrpSpPr>
          <p:grpSpPr bwMode="auto">
            <a:xfrm>
              <a:off x="6875463" y="5013325"/>
              <a:ext cx="2268537" cy="1844675"/>
              <a:chOff x="6876256" y="5013176"/>
              <a:chExt cx="2267744" cy="1844824"/>
            </a:xfrm>
          </p:grpSpPr>
          <p:sp>
            <p:nvSpPr>
              <p:cNvPr id="35" name="矩形 34"/>
              <p:cNvSpPr/>
              <p:nvPr/>
            </p:nvSpPr>
            <p:spPr>
              <a:xfrm>
                <a:off x="6945923" y="5273912"/>
                <a:ext cx="2198077" cy="15840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板橋美麗爾診所</a:t>
                </a:r>
              </a:p>
            </p:txBody>
          </p:sp>
          <p:pic>
            <p:nvPicPr>
              <p:cNvPr id="22548" name="Picture 15"/>
              <p:cNvPicPr>
                <a:picLocks noChangeAspect="1" noChangeArrowheads="1"/>
              </p:cNvPicPr>
              <p:nvPr/>
            </p:nvPicPr>
            <p:blipFill>
              <a:blip r:embed="rId12" cstate="email"/>
              <a:srcRect/>
              <a:stretch>
                <a:fillRect/>
              </a:stretch>
            </p:blipFill>
            <p:spPr bwMode="auto">
              <a:xfrm>
                <a:off x="6876256" y="5013176"/>
                <a:ext cx="2267744" cy="1512169"/>
              </a:xfrm>
              <a:prstGeom prst="rect">
                <a:avLst/>
              </a:prstGeom>
              <a:noFill/>
              <a:ln w="9525">
                <a:noFill/>
                <a:miter lim="800000"/>
                <a:headEnd/>
                <a:tailEnd/>
              </a:ln>
            </p:spPr>
          </p:pic>
        </p:grpSp>
        <p:grpSp>
          <p:nvGrpSpPr>
            <p:cNvPr id="22543" name="群組 38"/>
            <p:cNvGrpSpPr>
              <a:grpSpLocks/>
            </p:cNvGrpSpPr>
            <p:nvPr/>
          </p:nvGrpSpPr>
          <p:grpSpPr bwMode="auto">
            <a:xfrm>
              <a:off x="4787900" y="4941888"/>
              <a:ext cx="2232025" cy="1916112"/>
              <a:chOff x="4860032" y="4941168"/>
              <a:chExt cx="2232248" cy="1916832"/>
            </a:xfrm>
          </p:grpSpPr>
          <p:sp>
            <p:nvSpPr>
              <p:cNvPr id="38" name="矩形 37"/>
              <p:cNvSpPr/>
              <p:nvPr/>
            </p:nvSpPr>
            <p:spPr>
              <a:xfrm>
                <a:off x="4860019" y="4941610"/>
                <a:ext cx="2232651" cy="1916390"/>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endParaRPr kumimoji="0" lang="en-US" altLang="zh-TW" dirty="0"/>
              </a:p>
              <a:p>
                <a:pPr algn="ctr" hangingPunct="0">
                  <a:buClr>
                    <a:srgbClr val="000000"/>
                  </a:buClr>
                  <a:buSzPct val="100000"/>
                  <a:buFont typeface="Times New Roman" pitchFamily="16" charset="0"/>
                  <a:buNone/>
                  <a:defRPr/>
                </a:pPr>
                <a:r>
                  <a:rPr kumimoji="0" lang="zh-TW" altLang="en-US" sz="1600" b="1" dirty="0">
                    <a:solidFill>
                      <a:srgbClr val="FF3399"/>
                    </a:solidFill>
                  </a:rPr>
                  <a:t>基隆美麗爾診所</a:t>
                </a:r>
              </a:p>
            </p:txBody>
          </p:sp>
          <p:pic>
            <p:nvPicPr>
              <p:cNvPr id="22546" name="Picture 17"/>
              <p:cNvPicPr>
                <a:picLocks noChangeAspect="1" noChangeArrowheads="1"/>
              </p:cNvPicPr>
              <p:nvPr/>
            </p:nvPicPr>
            <p:blipFill>
              <a:blip r:embed="rId13" cstate="email"/>
              <a:srcRect/>
              <a:stretch>
                <a:fillRect/>
              </a:stretch>
            </p:blipFill>
            <p:spPr bwMode="auto">
              <a:xfrm>
                <a:off x="4860032" y="4941168"/>
                <a:ext cx="2160240" cy="1584175"/>
              </a:xfrm>
              <a:prstGeom prst="rect">
                <a:avLst/>
              </a:prstGeom>
              <a:noFill/>
              <a:ln w="9525">
                <a:noFill/>
                <a:miter lim="800000"/>
                <a:headEnd/>
                <a:tailEnd/>
              </a:ln>
            </p:spPr>
          </p:pic>
        </p:grpSp>
        <p:pic>
          <p:nvPicPr>
            <p:cNvPr id="22544" name="Picture 2"/>
            <p:cNvPicPr>
              <a:picLocks noChangeAspect="1" noChangeArrowheads="1"/>
            </p:cNvPicPr>
            <p:nvPr/>
          </p:nvPicPr>
          <p:blipFill>
            <a:blip r:embed="rId14" cstate="email"/>
            <a:srcRect/>
            <a:stretch>
              <a:fillRect/>
            </a:stretch>
          </p:blipFill>
          <p:spPr bwMode="auto">
            <a:xfrm>
              <a:off x="2255042" y="4994066"/>
              <a:ext cx="2532857" cy="1544638"/>
            </a:xfrm>
            <a:prstGeom prst="rect">
              <a:avLst/>
            </a:prstGeom>
            <a:noFill/>
            <a:ln w="9525">
              <a:noFill/>
              <a:miter lim="800000"/>
              <a:headEnd/>
              <a:tailEnd/>
            </a:ln>
          </p:spPr>
        </p:pic>
      </p:grpSp>
      <p:pic>
        <p:nvPicPr>
          <p:cNvPr id="22531" name="Picture 2"/>
          <p:cNvPicPr>
            <a:picLocks noChangeAspect="1" noChangeArrowheads="1"/>
          </p:cNvPicPr>
          <p:nvPr/>
        </p:nvPicPr>
        <p:blipFill>
          <a:blip r:embed="rId15">
            <a:clrChange>
              <a:clrFrom>
                <a:srgbClr val="FBF9F9"/>
              </a:clrFrom>
              <a:clrTo>
                <a:srgbClr val="FBF9F9">
                  <a:alpha val="0"/>
                </a:srgbClr>
              </a:clrTo>
            </a:clrChange>
          </a:blip>
          <a:srcRect/>
          <a:stretch>
            <a:fillRect/>
          </a:stretch>
        </p:blipFill>
        <p:spPr bwMode="auto">
          <a:xfrm>
            <a:off x="2354263" y="2755900"/>
            <a:ext cx="4318000" cy="1304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圖片 1" descr="2013-11-26_162914"/>
          <p:cNvPicPr>
            <a:picLocks noGrp="1" noChangeAspect="1"/>
          </p:cNvPicPr>
          <p:nvPr isPhoto="1"/>
        </p:nvPicPr>
        <p:blipFill>
          <a:blip r:embed="rId2" cstate="email"/>
          <a:srcRect/>
          <a:stretch>
            <a:fillRect/>
          </a:stretch>
        </p:blipFill>
        <p:spPr bwMode="auto">
          <a:xfrm>
            <a:off x="0" y="900113"/>
            <a:ext cx="9144000" cy="5273675"/>
          </a:xfrm>
          <a:prstGeom prst="rect">
            <a:avLst/>
          </a:prstGeom>
          <a:noFill/>
          <a:ln w="9525">
            <a:noFill/>
            <a:miter lim="800000"/>
            <a:headEnd/>
            <a:tailEnd/>
          </a:ln>
        </p:spPr>
      </p:pic>
      <p:sp>
        <p:nvSpPr>
          <p:cNvPr id="23555"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諾貝爾眼科機構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圖片 1" descr="2013-11-26_162927"/>
          <p:cNvPicPr>
            <a:picLocks noGrp="1" noChangeAspect="1"/>
          </p:cNvPicPr>
          <p:nvPr isPhoto="1"/>
        </p:nvPicPr>
        <p:blipFill>
          <a:blip r:embed="rId2" cstate="email"/>
          <a:srcRect/>
          <a:stretch>
            <a:fillRect/>
          </a:stretch>
        </p:blipFill>
        <p:spPr bwMode="auto">
          <a:xfrm>
            <a:off x="0" y="836613"/>
            <a:ext cx="9144000" cy="5337175"/>
          </a:xfrm>
          <a:prstGeom prst="rect">
            <a:avLst/>
          </a:prstGeom>
          <a:noFill/>
          <a:ln w="9525">
            <a:noFill/>
            <a:miter lim="800000"/>
            <a:headEnd/>
            <a:tailEnd/>
          </a:ln>
        </p:spPr>
      </p:pic>
      <p:sp>
        <p:nvSpPr>
          <p:cNvPr id="24579"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美麗爾醫美機構</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srcRect/>
          <a:stretch>
            <a:fillRect/>
          </a:stretch>
        </p:blipFill>
        <p:spPr bwMode="auto">
          <a:xfrm>
            <a:off x="0" y="44450"/>
            <a:ext cx="4500563" cy="863600"/>
          </a:xfrm>
          <a:prstGeom prst="rect">
            <a:avLst/>
          </a:prstGeom>
          <a:noFill/>
          <a:ln w="9525">
            <a:noFill/>
            <a:miter lim="800000"/>
            <a:headEnd/>
            <a:tailEnd/>
          </a:ln>
        </p:spPr>
      </p:pic>
      <p:pic>
        <p:nvPicPr>
          <p:cNvPr id="25603" name="Picture 3"/>
          <p:cNvPicPr>
            <a:picLocks noChangeAspect="1" noChangeArrowheads="1"/>
          </p:cNvPicPr>
          <p:nvPr/>
        </p:nvPicPr>
        <p:blipFill>
          <a:blip r:embed="rId4"/>
          <a:srcRect/>
          <a:stretch>
            <a:fillRect/>
          </a:stretch>
        </p:blipFill>
        <p:spPr bwMode="auto">
          <a:xfrm>
            <a:off x="250825" y="1512888"/>
            <a:ext cx="2736850" cy="2060575"/>
          </a:xfrm>
          <a:prstGeom prst="rect">
            <a:avLst/>
          </a:prstGeom>
          <a:noFill/>
          <a:ln w="9525">
            <a:noFill/>
            <a:miter lim="800000"/>
            <a:headEnd/>
            <a:tailEnd/>
          </a:ln>
        </p:spPr>
      </p:pic>
      <p:pic>
        <p:nvPicPr>
          <p:cNvPr id="25604" name="Picture 4"/>
          <p:cNvPicPr>
            <a:picLocks noChangeAspect="1" noChangeArrowheads="1"/>
          </p:cNvPicPr>
          <p:nvPr/>
        </p:nvPicPr>
        <p:blipFill>
          <a:blip r:embed="rId5"/>
          <a:srcRect/>
          <a:stretch>
            <a:fillRect/>
          </a:stretch>
        </p:blipFill>
        <p:spPr bwMode="auto">
          <a:xfrm>
            <a:off x="6156325" y="549275"/>
            <a:ext cx="2808288" cy="2232025"/>
          </a:xfrm>
          <a:prstGeom prst="rect">
            <a:avLst/>
          </a:prstGeom>
          <a:noFill/>
          <a:ln w="9525">
            <a:noFill/>
            <a:miter lim="800000"/>
            <a:headEnd/>
            <a:tailEnd/>
          </a:ln>
        </p:spPr>
      </p:pic>
      <p:pic>
        <p:nvPicPr>
          <p:cNvPr id="25605" name="Picture 5"/>
          <p:cNvPicPr>
            <a:picLocks noChangeAspect="1" noChangeArrowheads="1"/>
          </p:cNvPicPr>
          <p:nvPr/>
        </p:nvPicPr>
        <p:blipFill>
          <a:blip r:embed="rId6"/>
          <a:srcRect/>
          <a:stretch>
            <a:fillRect/>
          </a:stretch>
        </p:blipFill>
        <p:spPr bwMode="auto">
          <a:xfrm>
            <a:off x="250825" y="4113213"/>
            <a:ext cx="2736850" cy="1979612"/>
          </a:xfrm>
          <a:prstGeom prst="rect">
            <a:avLst/>
          </a:prstGeom>
          <a:noFill/>
          <a:ln w="9525">
            <a:noFill/>
            <a:miter lim="800000"/>
            <a:headEnd/>
            <a:tailEnd/>
          </a:ln>
        </p:spPr>
      </p:pic>
      <p:pic>
        <p:nvPicPr>
          <p:cNvPr id="25606" name="Picture 6"/>
          <p:cNvPicPr>
            <a:picLocks noChangeAspect="1" noChangeArrowheads="1"/>
          </p:cNvPicPr>
          <p:nvPr/>
        </p:nvPicPr>
        <p:blipFill>
          <a:blip r:embed="rId7"/>
          <a:srcRect/>
          <a:stretch>
            <a:fillRect/>
          </a:stretch>
        </p:blipFill>
        <p:spPr bwMode="auto">
          <a:xfrm>
            <a:off x="6084888" y="3933825"/>
            <a:ext cx="2808287" cy="2141538"/>
          </a:xfrm>
          <a:prstGeom prst="rect">
            <a:avLst/>
          </a:prstGeom>
          <a:noFill/>
          <a:ln w="9525">
            <a:noFill/>
            <a:miter lim="800000"/>
            <a:headEnd/>
            <a:tailEnd/>
          </a:ln>
        </p:spPr>
      </p:pic>
      <p:pic>
        <p:nvPicPr>
          <p:cNvPr id="25607" name="Picture 7"/>
          <p:cNvPicPr>
            <a:picLocks noChangeAspect="1" noChangeArrowheads="1"/>
          </p:cNvPicPr>
          <p:nvPr/>
        </p:nvPicPr>
        <p:blipFill>
          <a:blip r:embed="rId8"/>
          <a:srcRect/>
          <a:stretch>
            <a:fillRect/>
          </a:stretch>
        </p:blipFill>
        <p:spPr bwMode="auto">
          <a:xfrm>
            <a:off x="3203575" y="2060575"/>
            <a:ext cx="2808288" cy="2016125"/>
          </a:xfrm>
          <a:prstGeom prst="rect">
            <a:avLst/>
          </a:prstGeom>
          <a:noFill/>
          <a:ln w="9525">
            <a:noFill/>
            <a:miter lim="800000"/>
            <a:headEnd/>
            <a:tailEnd/>
          </a:ln>
        </p:spPr>
      </p:pic>
      <p:sp>
        <p:nvSpPr>
          <p:cNvPr id="25608" name="Text Box 3"/>
          <p:cNvSpPr txBox="1">
            <a:spLocks noChangeArrowheads="1"/>
          </p:cNvSpPr>
          <p:nvPr/>
        </p:nvSpPr>
        <p:spPr bwMode="auto">
          <a:xfrm>
            <a:off x="971550" y="1050925"/>
            <a:ext cx="2232025" cy="531813"/>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200" b="1">
                <a:solidFill>
                  <a:srgbClr val="F93DE3"/>
                </a:solidFill>
                <a:latin typeface="Courier New" pitchFamily="49" charset="0"/>
                <a:ea typeface="標楷體" pitchFamily="65" charset="-120"/>
              </a:rPr>
              <a:t>忠孝美麗爾診所</a:t>
            </a:r>
            <a:endParaRPr lang="zh-TW" altLang="en-US" sz="2200" b="1">
              <a:solidFill>
                <a:srgbClr val="F93DE3"/>
              </a:solidFill>
              <a:latin typeface="Courier New" pitchFamily="49" charset="0"/>
              <a:ea typeface="標楷體" pitchFamily="65" charset="-120"/>
            </a:endParaRPr>
          </a:p>
        </p:txBody>
      </p:sp>
      <p:sp>
        <p:nvSpPr>
          <p:cNvPr id="25609" name="Text Box 3"/>
          <p:cNvSpPr txBox="1">
            <a:spLocks noChangeArrowheads="1"/>
          </p:cNvSpPr>
          <p:nvPr/>
        </p:nvSpPr>
        <p:spPr bwMode="auto">
          <a:xfrm>
            <a:off x="179388" y="3644900"/>
            <a:ext cx="2592387" cy="531813"/>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200" b="1">
                <a:solidFill>
                  <a:srgbClr val="F93DE3"/>
                </a:solidFill>
                <a:latin typeface="Courier New" pitchFamily="49" charset="0"/>
                <a:ea typeface="標楷體" pitchFamily="65" charset="-120"/>
              </a:rPr>
              <a:t>板橋美麗爾診所</a:t>
            </a:r>
            <a:endParaRPr lang="zh-TW" altLang="en-US" sz="2200" b="1">
              <a:solidFill>
                <a:srgbClr val="F93DE3"/>
              </a:solidFill>
              <a:latin typeface="Courier New" pitchFamily="49" charset="0"/>
              <a:ea typeface="標楷體" pitchFamily="65" charset="-120"/>
            </a:endParaRPr>
          </a:p>
        </p:txBody>
      </p:sp>
      <p:sp>
        <p:nvSpPr>
          <p:cNvPr id="25610" name="Text Box 3"/>
          <p:cNvSpPr txBox="1">
            <a:spLocks noChangeArrowheads="1"/>
          </p:cNvSpPr>
          <p:nvPr/>
        </p:nvSpPr>
        <p:spPr bwMode="auto">
          <a:xfrm>
            <a:off x="6011863" y="88900"/>
            <a:ext cx="2232025" cy="531813"/>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200" b="1">
                <a:solidFill>
                  <a:srgbClr val="F93DE3"/>
                </a:solidFill>
                <a:latin typeface="Courier New" pitchFamily="49" charset="0"/>
                <a:ea typeface="標楷體" pitchFamily="65" charset="-120"/>
              </a:rPr>
              <a:t>內湖美麗爾診所</a:t>
            </a:r>
            <a:endParaRPr lang="zh-TW" altLang="en-US" sz="2200" b="1">
              <a:solidFill>
                <a:srgbClr val="F93DE3"/>
              </a:solidFill>
              <a:latin typeface="Courier New" pitchFamily="49" charset="0"/>
              <a:ea typeface="標楷體" pitchFamily="65" charset="-120"/>
            </a:endParaRPr>
          </a:p>
        </p:txBody>
      </p:sp>
      <p:sp>
        <p:nvSpPr>
          <p:cNvPr id="25611" name="Text Box 3"/>
          <p:cNvSpPr txBox="1">
            <a:spLocks noChangeArrowheads="1"/>
          </p:cNvSpPr>
          <p:nvPr/>
        </p:nvSpPr>
        <p:spPr bwMode="auto">
          <a:xfrm>
            <a:off x="6877050" y="3471863"/>
            <a:ext cx="2232025" cy="533400"/>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200" b="1">
                <a:solidFill>
                  <a:srgbClr val="F93DE3"/>
                </a:solidFill>
                <a:latin typeface="Courier New" pitchFamily="49" charset="0"/>
                <a:ea typeface="標楷體" pitchFamily="65" charset="-120"/>
              </a:rPr>
              <a:t>基隆美麗爾診所</a:t>
            </a:r>
            <a:endParaRPr lang="zh-TW" altLang="en-US" sz="2200" b="1">
              <a:solidFill>
                <a:srgbClr val="F93DE3"/>
              </a:solidFill>
              <a:latin typeface="Courier New" pitchFamily="49" charset="0"/>
              <a:ea typeface="標楷體" pitchFamily="65" charset="-120"/>
            </a:endParaRPr>
          </a:p>
        </p:txBody>
      </p:sp>
      <p:sp>
        <p:nvSpPr>
          <p:cNvPr id="25612" name="Text Box 3"/>
          <p:cNvSpPr txBox="1">
            <a:spLocks noChangeArrowheads="1"/>
          </p:cNvSpPr>
          <p:nvPr/>
        </p:nvSpPr>
        <p:spPr bwMode="auto">
          <a:xfrm>
            <a:off x="3492500" y="3976688"/>
            <a:ext cx="2232025" cy="531812"/>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200" b="1">
                <a:solidFill>
                  <a:srgbClr val="F93DE3"/>
                </a:solidFill>
                <a:latin typeface="Courier New" pitchFamily="49" charset="0"/>
                <a:ea typeface="標楷體" pitchFamily="65" charset="-120"/>
              </a:rPr>
              <a:t>美麗爾</a:t>
            </a:r>
            <a:r>
              <a:rPr kumimoji="0" lang="en-US" altLang="zh-TW" sz="2200" b="1">
                <a:solidFill>
                  <a:srgbClr val="F93DE3"/>
                </a:solidFill>
                <a:latin typeface="Courier New" pitchFamily="49" charset="0"/>
                <a:ea typeface="標楷體" pitchFamily="65" charset="-120"/>
              </a:rPr>
              <a:t>SPA</a:t>
            </a:r>
            <a:r>
              <a:rPr kumimoji="0" lang="zh-TW" altLang="en-US" sz="2200" b="1">
                <a:solidFill>
                  <a:srgbClr val="F93DE3"/>
                </a:solidFill>
                <a:latin typeface="Courier New" pitchFamily="49" charset="0"/>
                <a:ea typeface="標楷體" pitchFamily="65" charset="-120"/>
              </a:rPr>
              <a:t>會館</a:t>
            </a:r>
            <a:endParaRPr lang="zh-TW" altLang="en-US" sz="2200" b="1">
              <a:solidFill>
                <a:srgbClr val="F93DE3"/>
              </a:solidFill>
              <a:latin typeface="Courier New" pitchFamily="49" charset="0"/>
              <a:ea typeface="標楷體" pitchFamily="65"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srcRect/>
          <a:stretch>
            <a:fillRect/>
          </a:stretch>
        </p:blipFill>
        <p:spPr bwMode="auto">
          <a:xfrm>
            <a:off x="34925" y="44450"/>
            <a:ext cx="4645025" cy="863600"/>
          </a:xfrm>
          <a:prstGeom prst="rect">
            <a:avLst/>
          </a:prstGeom>
          <a:noFill/>
          <a:ln w="9525">
            <a:noFill/>
            <a:miter lim="800000"/>
            <a:headEnd/>
            <a:tailEnd/>
          </a:ln>
        </p:spPr>
      </p:pic>
      <p:sp>
        <p:nvSpPr>
          <p:cNvPr id="26627" name="Text Box 3"/>
          <p:cNvSpPr txBox="1">
            <a:spLocks noChangeArrowheads="1"/>
          </p:cNvSpPr>
          <p:nvPr/>
        </p:nvSpPr>
        <p:spPr bwMode="auto">
          <a:xfrm>
            <a:off x="4787900" y="44450"/>
            <a:ext cx="3816350" cy="544513"/>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b="1">
                <a:solidFill>
                  <a:srgbClr val="000000"/>
                </a:solidFill>
                <a:latin typeface="Courier New" pitchFamily="49" charset="0"/>
                <a:ea typeface="標楷體" pitchFamily="65" charset="-120"/>
              </a:rPr>
              <a:t>診療項目</a:t>
            </a:r>
            <a:endParaRPr lang="zh-TW" altLang="en-US" b="1">
              <a:solidFill>
                <a:srgbClr val="000000"/>
              </a:solidFill>
              <a:latin typeface="Courier New" pitchFamily="49" charset="0"/>
              <a:ea typeface="標楷體" pitchFamily="65" charset="-120"/>
            </a:endParaRPr>
          </a:p>
        </p:txBody>
      </p:sp>
      <p:pic>
        <p:nvPicPr>
          <p:cNvPr id="26628" name="Picture 2"/>
          <p:cNvPicPr>
            <a:picLocks noChangeAspect="1" noChangeArrowheads="1"/>
          </p:cNvPicPr>
          <p:nvPr/>
        </p:nvPicPr>
        <p:blipFill>
          <a:blip r:embed="rId4"/>
          <a:srcRect/>
          <a:stretch>
            <a:fillRect/>
          </a:stretch>
        </p:blipFill>
        <p:spPr bwMode="auto">
          <a:xfrm>
            <a:off x="53975" y="1052513"/>
            <a:ext cx="2214563" cy="3384550"/>
          </a:xfrm>
          <a:prstGeom prst="rect">
            <a:avLst/>
          </a:prstGeom>
          <a:noFill/>
          <a:ln w="9525">
            <a:noFill/>
            <a:miter lim="800000"/>
            <a:headEnd/>
            <a:tailEnd/>
          </a:ln>
        </p:spPr>
      </p:pic>
      <p:pic>
        <p:nvPicPr>
          <p:cNvPr id="26629" name="Picture 3"/>
          <p:cNvPicPr>
            <a:picLocks noChangeAspect="1" noChangeArrowheads="1"/>
          </p:cNvPicPr>
          <p:nvPr/>
        </p:nvPicPr>
        <p:blipFill>
          <a:blip r:embed="rId5" cstate="email"/>
          <a:srcRect/>
          <a:stretch>
            <a:fillRect/>
          </a:stretch>
        </p:blipFill>
        <p:spPr bwMode="auto">
          <a:xfrm>
            <a:off x="2268538" y="1052513"/>
            <a:ext cx="2159000" cy="3724275"/>
          </a:xfrm>
          <a:prstGeom prst="rect">
            <a:avLst/>
          </a:prstGeom>
          <a:noFill/>
          <a:ln w="9525">
            <a:noFill/>
            <a:miter lim="800000"/>
            <a:headEnd/>
            <a:tailEnd/>
          </a:ln>
        </p:spPr>
      </p:pic>
      <p:pic>
        <p:nvPicPr>
          <p:cNvPr id="26630" name="Picture 4"/>
          <p:cNvPicPr>
            <a:picLocks noChangeAspect="1" noChangeArrowheads="1"/>
          </p:cNvPicPr>
          <p:nvPr/>
        </p:nvPicPr>
        <p:blipFill>
          <a:blip r:embed="rId6"/>
          <a:srcRect/>
          <a:stretch>
            <a:fillRect/>
          </a:stretch>
        </p:blipFill>
        <p:spPr bwMode="auto">
          <a:xfrm>
            <a:off x="4324350" y="908050"/>
            <a:ext cx="2408238" cy="4824413"/>
          </a:xfrm>
          <a:prstGeom prst="rect">
            <a:avLst/>
          </a:prstGeom>
          <a:noFill/>
          <a:ln w="9525">
            <a:noFill/>
            <a:miter lim="800000"/>
            <a:headEnd/>
            <a:tailEnd/>
          </a:ln>
        </p:spPr>
      </p:pic>
      <p:pic>
        <p:nvPicPr>
          <p:cNvPr id="26631" name="Picture 5"/>
          <p:cNvPicPr>
            <a:picLocks noChangeAspect="1" noChangeArrowheads="1"/>
          </p:cNvPicPr>
          <p:nvPr/>
        </p:nvPicPr>
        <p:blipFill>
          <a:blip r:embed="rId7" cstate="email"/>
          <a:srcRect/>
          <a:stretch>
            <a:fillRect/>
          </a:stretch>
        </p:blipFill>
        <p:spPr bwMode="auto">
          <a:xfrm>
            <a:off x="6661150" y="947738"/>
            <a:ext cx="2447925" cy="4352925"/>
          </a:xfrm>
          <a:prstGeom prst="rect">
            <a:avLst/>
          </a:prstGeom>
          <a:noFill/>
          <a:ln w="9525">
            <a:noFill/>
            <a:miter lim="800000"/>
            <a:headEnd/>
            <a:tailEnd/>
          </a:ln>
        </p:spPr>
      </p:pic>
      <p:pic>
        <p:nvPicPr>
          <p:cNvPr id="26632" name="Picture 6"/>
          <p:cNvPicPr>
            <a:picLocks noChangeAspect="1" noChangeArrowheads="1"/>
          </p:cNvPicPr>
          <p:nvPr/>
        </p:nvPicPr>
        <p:blipFill>
          <a:blip r:embed="rId8"/>
          <a:srcRect/>
          <a:stretch>
            <a:fillRect/>
          </a:stretch>
        </p:blipFill>
        <p:spPr bwMode="auto">
          <a:xfrm rot="-426324">
            <a:off x="331788" y="4510088"/>
            <a:ext cx="1277937" cy="1400175"/>
          </a:xfrm>
          <a:prstGeom prst="rect">
            <a:avLst/>
          </a:prstGeom>
          <a:noFill/>
          <a:ln w="9525">
            <a:noFill/>
            <a:miter lim="800000"/>
            <a:headEnd/>
            <a:tailEnd/>
          </a:ln>
        </p:spPr>
      </p:pic>
      <p:pic>
        <p:nvPicPr>
          <p:cNvPr id="26633" name="Picture 7"/>
          <p:cNvPicPr>
            <a:picLocks noChangeAspect="1" noChangeArrowheads="1"/>
          </p:cNvPicPr>
          <p:nvPr/>
        </p:nvPicPr>
        <p:blipFill>
          <a:blip r:embed="rId9" cstate="email"/>
          <a:srcRect/>
          <a:stretch>
            <a:fillRect/>
          </a:stretch>
        </p:blipFill>
        <p:spPr bwMode="auto">
          <a:xfrm rot="517466">
            <a:off x="1862138" y="4668838"/>
            <a:ext cx="1277937" cy="140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圖片 1" descr="2013-11-26_162939"/>
          <p:cNvPicPr>
            <a:picLocks noGrp="1" noChangeAspect="1"/>
          </p:cNvPicPr>
          <p:nvPr isPhoto="1"/>
        </p:nvPicPr>
        <p:blipFill>
          <a:blip r:embed="rId2" cstate="email"/>
          <a:srcRect/>
          <a:stretch>
            <a:fillRect/>
          </a:stretch>
        </p:blipFill>
        <p:spPr bwMode="auto">
          <a:xfrm>
            <a:off x="0" y="836613"/>
            <a:ext cx="9144000" cy="5356225"/>
          </a:xfrm>
          <a:prstGeom prst="rect">
            <a:avLst/>
          </a:prstGeom>
          <a:noFill/>
          <a:ln w="9525">
            <a:noFill/>
            <a:miter lim="800000"/>
            <a:headEnd/>
            <a:tailEnd/>
          </a:ln>
        </p:spPr>
      </p:pic>
      <p:sp>
        <p:nvSpPr>
          <p:cNvPr id="27651"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諾美爾眼鏡事業</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圖片 1" descr="2013-11-26_162958"/>
          <p:cNvPicPr>
            <a:picLocks noGrp="1" noChangeAspect="1"/>
          </p:cNvPicPr>
          <p:nvPr isPhoto="1"/>
        </p:nvPicPr>
        <p:blipFill>
          <a:blip r:embed="rId2" cstate="email"/>
          <a:srcRect/>
          <a:stretch>
            <a:fillRect/>
          </a:stretch>
        </p:blipFill>
        <p:spPr bwMode="auto">
          <a:xfrm>
            <a:off x="0" y="877888"/>
            <a:ext cx="9144000" cy="5326062"/>
          </a:xfrm>
          <a:prstGeom prst="rect">
            <a:avLst/>
          </a:prstGeom>
          <a:noFill/>
          <a:ln w="9525">
            <a:noFill/>
            <a:miter lim="800000"/>
            <a:headEnd/>
            <a:tailEnd/>
          </a:ln>
        </p:spPr>
      </p:pic>
      <p:sp>
        <p:nvSpPr>
          <p:cNvPr id="28675"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孟德爾生技事業</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0"/>
          <p:cNvPicPr>
            <a:picLocks noChangeAspect="1" noChangeArrowheads="1"/>
          </p:cNvPicPr>
          <p:nvPr/>
        </p:nvPicPr>
        <p:blipFill>
          <a:blip r:embed="rId3"/>
          <a:srcRect/>
          <a:stretch>
            <a:fillRect/>
          </a:stretch>
        </p:blipFill>
        <p:spPr bwMode="auto">
          <a:xfrm>
            <a:off x="34925" y="46038"/>
            <a:ext cx="4622800" cy="935037"/>
          </a:xfrm>
          <a:prstGeom prst="rect">
            <a:avLst/>
          </a:prstGeom>
          <a:noFill/>
          <a:ln w="9525">
            <a:noFill/>
            <a:miter lim="800000"/>
            <a:headEnd/>
            <a:tailEnd/>
          </a:ln>
        </p:spPr>
      </p:pic>
      <p:pic>
        <p:nvPicPr>
          <p:cNvPr id="29699" name="Picture 3"/>
          <p:cNvPicPr>
            <a:picLocks noChangeAspect="1" noChangeArrowheads="1"/>
          </p:cNvPicPr>
          <p:nvPr/>
        </p:nvPicPr>
        <p:blipFill>
          <a:blip r:embed="rId4"/>
          <a:srcRect/>
          <a:stretch>
            <a:fillRect/>
          </a:stretch>
        </p:blipFill>
        <p:spPr bwMode="auto">
          <a:xfrm rot="-470850">
            <a:off x="538163" y="1300163"/>
            <a:ext cx="2703512" cy="1839912"/>
          </a:xfrm>
          <a:prstGeom prst="rect">
            <a:avLst/>
          </a:prstGeom>
          <a:noFill/>
          <a:ln w="9525">
            <a:noFill/>
            <a:miter lim="800000"/>
            <a:headEnd/>
            <a:tailEnd/>
          </a:ln>
        </p:spPr>
      </p:pic>
      <p:pic>
        <p:nvPicPr>
          <p:cNvPr id="29700" name="Picture 4"/>
          <p:cNvPicPr>
            <a:picLocks noChangeAspect="1" noChangeArrowheads="1"/>
          </p:cNvPicPr>
          <p:nvPr/>
        </p:nvPicPr>
        <p:blipFill>
          <a:blip r:embed="rId5"/>
          <a:srcRect/>
          <a:stretch>
            <a:fillRect/>
          </a:stretch>
        </p:blipFill>
        <p:spPr bwMode="auto">
          <a:xfrm rot="351483">
            <a:off x="5391150" y="1252538"/>
            <a:ext cx="2613025" cy="2012950"/>
          </a:xfrm>
          <a:prstGeom prst="rect">
            <a:avLst/>
          </a:prstGeom>
          <a:noFill/>
          <a:ln w="9525">
            <a:noFill/>
            <a:miter lim="800000"/>
            <a:headEnd/>
            <a:tailEnd/>
          </a:ln>
        </p:spPr>
      </p:pic>
      <p:pic>
        <p:nvPicPr>
          <p:cNvPr id="29701" name="Picture 5"/>
          <p:cNvPicPr>
            <a:picLocks noChangeAspect="1" noChangeArrowheads="1"/>
          </p:cNvPicPr>
          <p:nvPr/>
        </p:nvPicPr>
        <p:blipFill>
          <a:blip r:embed="rId6"/>
          <a:srcRect/>
          <a:stretch>
            <a:fillRect/>
          </a:stretch>
        </p:blipFill>
        <p:spPr bwMode="auto">
          <a:xfrm>
            <a:off x="817563" y="4016375"/>
            <a:ext cx="2647950" cy="1933575"/>
          </a:xfrm>
          <a:prstGeom prst="rect">
            <a:avLst/>
          </a:prstGeom>
          <a:noFill/>
          <a:ln w="9525">
            <a:noFill/>
            <a:miter lim="800000"/>
            <a:headEnd/>
            <a:tailEnd/>
          </a:ln>
        </p:spPr>
      </p:pic>
      <p:pic>
        <p:nvPicPr>
          <p:cNvPr id="29702" name="Picture 6"/>
          <p:cNvPicPr>
            <a:picLocks noChangeAspect="1" noChangeArrowheads="1"/>
          </p:cNvPicPr>
          <p:nvPr/>
        </p:nvPicPr>
        <p:blipFill>
          <a:blip r:embed="rId7"/>
          <a:srcRect/>
          <a:stretch>
            <a:fillRect/>
          </a:stretch>
        </p:blipFill>
        <p:spPr bwMode="auto">
          <a:xfrm>
            <a:off x="5940425" y="4167188"/>
            <a:ext cx="2609850" cy="1854200"/>
          </a:xfrm>
          <a:prstGeom prst="rect">
            <a:avLst/>
          </a:prstGeom>
          <a:noFill/>
          <a:ln w="9525">
            <a:noFill/>
            <a:miter lim="800000"/>
            <a:headEnd/>
            <a:tailEnd/>
          </a:ln>
        </p:spPr>
      </p:pic>
      <p:sp>
        <p:nvSpPr>
          <p:cNvPr id="29703" name="Text Box 3"/>
          <p:cNvSpPr txBox="1">
            <a:spLocks noChangeArrowheads="1"/>
          </p:cNvSpPr>
          <p:nvPr/>
        </p:nvSpPr>
        <p:spPr bwMode="auto">
          <a:xfrm>
            <a:off x="4716463" y="76200"/>
            <a:ext cx="3816350" cy="544513"/>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b="1">
                <a:solidFill>
                  <a:srgbClr val="0000FF"/>
                </a:solidFill>
                <a:latin typeface="Courier New" pitchFamily="49" charset="0"/>
                <a:ea typeface="標楷體" pitchFamily="65" charset="-120"/>
              </a:rPr>
              <a:t>眼科產品</a:t>
            </a:r>
            <a:endParaRPr lang="zh-TW" altLang="en-US" b="1">
              <a:solidFill>
                <a:srgbClr val="0000FF"/>
              </a:solidFill>
              <a:latin typeface="Courier New" pitchFamily="49" charset="0"/>
              <a:ea typeface="標楷體" pitchFamily="65" charset="-120"/>
            </a:endParaRPr>
          </a:p>
        </p:txBody>
      </p:sp>
      <p:sp>
        <p:nvSpPr>
          <p:cNvPr id="29704" name="Text Box 3"/>
          <p:cNvSpPr txBox="1">
            <a:spLocks noChangeArrowheads="1"/>
          </p:cNvSpPr>
          <p:nvPr/>
        </p:nvSpPr>
        <p:spPr bwMode="auto">
          <a:xfrm>
            <a:off x="2916238" y="3141663"/>
            <a:ext cx="3455987" cy="652462"/>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800" b="1">
                <a:solidFill>
                  <a:srgbClr val="00B050"/>
                </a:solidFill>
                <a:latin typeface="Courier New" pitchFamily="49" charset="0"/>
                <a:ea typeface="標楷體" pitchFamily="65" charset="-120"/>
              </a:rPr>
              <a:t>視 力 保 健 食 品</a:t>
            </a:r>
            <a:endParaRPr lang="zh-TW" altLang="en-US" sz="2800" b="1">
              <a:solidFill>
                <a:srgbClr val="00B050"/>
              </a:solidFill>
              <a:latin typeface="Courier New" pitchFamily="49" charset="0"/>
              <a:ea typeface="標楷體" pitchFamily="65" charset="-12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0"/>
          <p:cNvPicPr>
            <a:picLocks noChangeAspect="1" noChangeArrowheads="1"/>
          </p:cNvPicPr>
          <p:nvPr/>
        </p:nvPicPr>
        <p:blipFill>
          <a:blip r:embed="rId3"/>
          <a:srcRect/>
          <a:stretch>
            <a:fillRect/>
          </a:stretch>
        </p:blipFill>
        <p:spPr bwMode="auto">
          <a:xfrm>
            <a:off x="34925" y="46038"/>
            <a:ext cx="4622800" cy="935037"/>
          </a:xfrm>
          <a:prstGeom prst="rect">
            <a:avLst/>
          </a:prstGeom>
          <a:noFill/>
          <a:ln w="9525">
            <a:noFill/>
            <a:miter lim="800000"/>
            <a:headEnd/>
            <a:tailEnd/>
          </a:ln>
        </p:spPr>
      </p:pic>
      <p:sp>
        <p:nvSpPr>
          <p:cNvPr id="30723" name="Text Box 3"/>
          <p:cNvSpPr txBox="1">
            <a:spLocks noChangeArrowheads="1"/>
          </p:cNvSpPr>
          <p:nvPr/>
        </p:nvSpPr>
        <p:spPr bwMode="auto">
          <a:xfrm>
            <a:off x="4716463" y="76200"/>
            <a:ext cx="3816350" cy="544513"/>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b="1">
                <a:solidFill>
                  <a:srgbClr val="0000FF"/>
                </a:solidFill>
                <a:latin typeface="Courier New" pitchFamily="49" charset="0"/>
                <a:ea typeface="標楷體" pitchFamily="65" charset="-120"/>
              </a:rPr>
              <a:t>醫美保養品</a:t>
            </a:r>
            <a:endParaRPr lang="zh-TW" altLang="en-US" b="1">
              <a:solidFill>
                <a:srgbClr val="0000FF"/>
              </a:solidFill>
              <a:latin typeface="Courier New" pitchFamily="49" charset="0"/>
              <a:ea typeface="標楷體" pitchFamily="65" charset="-120"/>
            </a:endParaRPr>
          </a:p>
        </p:txBody>
      </p:sp>
      <p:pic>
        <p:nvPicPr>
          <p:cNvPr id="30724" name="Picture 3"/>
          <p:cNvPicPr>
            <a:picLocks noChangeAspect="1" noChangeArrowheads="1"/>
          </p:cNvPicPr>
          <p:nvPr/>
        </p:nvPicPr>
        <p:blipFill>
          <a:blip r:embed="rId4"/>
          <a:srcRect/>
          <a:stretch>
            <a:fillRect/>
          </a:stretch>
        </p:blipFill>
        <p:spPr bwMode="auto">
          <a:xfrm>
            <a:off x="3203575" y="1268413"/>
            <a:ext cx="2160588" cy="2089150"/>
          </a:xfrm>
          <a:prstGeom prst="rect">
            <a:avLst/>
          </a:prstGeom>
          <a:noFill/>
          <a:ln w="9525">
            <a:noFill/>
            <a:miter lim="800000"/>
            <a:headEnd/>
            <a:tailEnd/>
          </a:ln>
        </p:spPr>
      </p:pic>
      <p:pic>
        <p:nvPicPr>
          <p:cNvPr id="30725" name="Picture 4"/>
          <p:cNvPicPr>
            <a:picLocks noChangeAspect="1" noChangeArrowheads="1"/>
          </p:cNvPicPr>
          <p:nvPr/>
        </p:nvPicPr>
        <p:blipFill>
          <a:blip r:embed="rId5"/>
          <a:srcRect/>
          <a:stretch>
            <a:fillRect/>
          </a:stretch>
        </p:blipFill>
        <p:spPr bwMode="auto">
          <a:xfrm>
            <a:off x="1979613" y="3716338"/>
            <a:ext cx="2160587" cy="2160587"/>
          </a:xfrm>
          <a:prstGeom prst="rect">
            <a:avLst/>
          </a:prstGeom>
          <a:noFill/>
          <a:ln w="9525">
            <a:noFill/>
            <a:miter lim="800000"/>
            <a:headEnd/>
            <a:tailEnd/>
          </a:ln>
        </p:spPr>
      </p:pic>
      <p:pic>
        <p:nvPicPr>
          <p:cNvPr id="30726" name="Picture 5"/>
          <p:cNvPicPr>
            <a:picLocks noChangeAspect="1" noChangeArrowheads="1"/>
          </p:cNvPicPr>
          <p:nvPr/>
        </p:nvPicPr>
        <p:blipFill>
          <a:blip r:embed="rId6"/>
          <a:srcRect/>
          <a:stretch>
            <a:fillRect/>
          </a:stretch>
        </p:blipFill>
        <p:spPr bwMode="auto">
          <a:xfrm>
            <a:off x="4427538" y="3716338"/>
            <a:ext cx="2016125" cy="2160587"/>
          </a:xfrm>
          <a:prstGeom prst="rect">
            <a:avLst/>
          </a:prstGeom>
          <a:noFill/>
          <a:ln w="9525">
            <a:noFill/>
            <a:miter lim="800000"/>
            <a:headEnd/>
            <a:tailEnd/>
          </a:ln>
        </p:spPr>
      </p:pic>
      <p:pic>
        <p:nvPicPr>
          <p:cNvPr id="30727" name="Picture 6"/>
          <p:cNvPicPr>
            <a:picLocks noChangeAspect="1" noChangeArrowheads="1"/>
          </p:cNvPicPr>
          <p:nvPr/>
        </p:nvPicPr>
        <p:blipFill>
          <a:blip r:embed="rId7"/>
          <a:srcRect/>
          <a:stretch>
            <a:fillRect/>
          </a:stretch>
        </p:blipFill>
        <p:spPr bwMode="auto">
          <a:xfrm>
            <a:off x="5940425" y="1268413"/>
            <a:ext cx="2124075" cy="2089150"/>
          </a:xfrm>
          <a:prstGeom prst="rect">
            <a:avLst/>
          </a:prstGeom>
          <a:noFill/>
          <a:ln w="9525">
            <a:noFill/>
            <a:miter lim="800000"/>
            <a:headEnd/>
            <a:tailEnd/>
          </a:ln>
        </p:spPr>
      </p:pic>
      <p:pic>
        <p:nvPicPr>
          <p:cNvPr id="30728" name="Picture 7"/>
          <p:cNvPicPr>
            <a:picLocks noChangeAspect="1" noChangeArrowheads="1"/>
          </p:cNvPicPr>
          <p:nvPr/>
        </p:nvPicPr>
        <p:blipFill>
          <a:blip r:embed="rId8"/>
          <a:srcRect/>
          <a:stretch>
            <a:fillRect/>
          </a:stretch>
        </p:blipFill>
        <p:spPr bwMode="auto">
          <a:xfrm>
            <a:off x="6732588" y="3716338"/>
            <a:ext cx="2146300" cy="2157412"/>
          </a:xfrm>
          <a:prstGeom prst="rect">
            <a:avLst/>
          </a:prstGeom>
          <a:noFill/>
          <a:ln w="9525">
            <a:noFill/>
            <a:miter lim="800000"/>
            <a:headEnd/>
            <a:tailEnd/>
          </a:ln>
        </p:spPr>
      </p:pic>
      <p:pic>
        <p:nvPicPr>
          <p:cNvPr id="30729" name="Picture 9"/>
          <p:cNvPicPr>
            <a:picLocks noChangeAspect="1" noChangeArrowheads="1"/>
          </p:cNvPicPr>
          <p:nvPr/>
        </p:nvPicPr>
        <p:blipFill>
          <a:blip r:embed="rId9"/>
          <a:srcRect/>
          <a:stretch>
            <a:fillRect/>
          </a:stretch>
        </p:blipFill>
        <p:spPr bwMode="auto">
          <a:xfrm>
            <a:off x="-36513" y="981075"/>
            <a:ext cx="1698626" cy="1655763"/>
          </a:xfrm>
          <a:prstGeom prst="rect">
            <a:avLst/>
          </a:prstGeom>
          <a:noFill/>
          <a:ln w="9525">
            <a:noFill/>
            <a:miter lim="800000"/>
            <a:headEnd/>
            <a:tailEnd/>
          </a:ln>
        </p:spPr>
      </p:pic>
      <p:pic>
        <p:nvPicPr>
          <p:cNvPr id="30730" name="Picture 10"/>
          <p:cNvPicPr>
            <a:picLocks noChangeAspect="1" noChangeArrowheads="1"/>
          </p:cNvPicPr>
          <p:nvPr/>
        </p:nvPicPr>
        <p:blipFill>
          <a:blip r:embed="rId10"/>
          <a:srcRect/>
          <a:stretch>
            <a:fillRect/>
          </a:stretch>
        </p:blipFill>
        <p:spPr bwMode="auto">
          <a:xfrm>
            <a:off x="-36513" y="2636838"/>
            <a:ext cx="1698626" cy="1584325"/>
          </a:xfrm>
          <a:prstGeom prst="rect">
            <a:avLst/>
          </a:prstGeom>
          <a:noFill/>
          <a:ln w="9525">
            <a:noFill/>
            <a:miter lim="800000"/>
            <a:headEnd/>
            <a:tailEnd/>
          </a:ln>
        </p:spPr>
      </p:pic>
      <p:pic>
        <p:nvPicPr>
          <p:cNvPr id="30731" name="Picture 11"/>
          <p:cNvPicPr>
            <a:picLocks noChangeAspect="1" noChangeArrowheads="1"/>
          </p:cNvPicPr>
          <p:nvPr/>
        </p:nvPicPr>
        <p:blipFill>
          <a:blip r:embed="rId11"/>
          <a:srcRect/>
          <a:stretch>
            <a:fillRect/>
          </a:stretch>
        </p:blipFill>
        <p:spPr bwMode="auto">
          <a:xfrm>
            <a:off x="-36513" y="4221163"/>
            <a:ext cx="1698626" cy="158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圖片 1" descr="2013-11-26_163011"/>
          <p:cNvPicPr>
            <a:picLocks noGrp="1" noChangeAspect="1"/>
          </p:cNvPicPr>
          <p:nvPr isPhoto="1"/>
        </p:nvPicPr>
        <p:blipFill>
          <a:blip r:embed="rId2" cstate="email"/>
          <a:srcRect/>
          <a:stretch>
            <a:fillRect/>
          </a:stretch>
        </p:blipFill>
        <p:spPr bwMode="auto">
          <a:xfrm>
            <a:off x="0" y="908050"/>
            <a:ext cx="9144000" cy="5287963"/>
          </a:xfrm>
          <a:prstGeom prst="rect">
            <a:avLst/>
          </a:prstGeom>
          <a:noFill/>
          <a:ln w="9525">
            <a:noFill/>
            <a:miter lim="800000"/>
            <a:headEnd/>
            <a:tailEnd/>
          </a:ln>
        </p:spPr>
      </p:pic>
      <p:sp>
        <p:nvSpPr>
          <p:cNvPr id="31747"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康乃爾文教事業</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標題 1"/>
          <p:cNvSpPr>
            <a:spLocks noGrp="1"/>
          </p:cNvSpPr>
          <p:nvPr>
            <p:ph type="title"/>
          </p:nvPr>
        </p:nvSpPr>
        <p:spPr>
          <a:xfrm>
            <a:off x="755650" y="476250"/>
            <a:ext cx="7772400" cy="768350"/>
          </a:xfrm>
        </p:spPr>
        <p:txBody>
          <a:bodyPr/>
          <a:lstStyle/>
          <a:p>
            <a:pPr>
              <a:defRPr/>
            </a:pPr>
            <a:r>
              <a:rPr lang="zh-TW" altLang="en-US" smtClean="0"/>
              <a:t>張朝凱醫師 學經歷</a:t>
            </a:r>
          </a:p>
        </p:txBody>
      </p:sp>
      <p:sp>
        <p:nvSpPr>
          <p:cNvPr id="6147" name="內容版面配置區 2"/>
          <p:cNvSpPr>
            <a:spLocks noGrp="1"/>
          </p:cNvSpPr>
          <p:nvPr>
            <p:ph sz="half" idx="1"/>
          </p:nvPr>
        </p:nvSpPr>
        <p:spPr>
          <a:xfrm>
            <a:off x="323850" y="1628775"/>
            <a:ext cx="4572000" cy="4525963"/>
          </a:xfrm>
        </p:spPr>
        <p:txBody>
          <a:bodyPr/>
          <a:lstStyle/>
          <a:p>
            <a:pPr>
              <a:buFontTx/>
              <a:buNone/>
            </a:pPr>
            <a:r>
              <a:rPr lang="zh-TW" altLang="en-US" sz="2200" smtClean="0">
                <a:solidFill>
                  <a:schemeClr val="tx2"/>
                </a:solidFill>
              </a:rPr>
              <a:t>台灣及美國學歷</a:t>
            </a:r>
            <a:r>
              <a:rPr lang="en-US" altLang="zh-TW" sz="2200" smtClean="0">
                <a:solidFill>
                  <a:schemeClr val="tx2"/>
                </a:solidFill>
              </a:rPr>
              <a:t>:</a:t>
            </a:r>
          </a:p>
          <a:p>
            <a:pPr>
              <a:buFontTx/>
              <a:buNone/>
            </a:pPr>
            <a:r>
              <a:rPr lang="zh-TW" altLang="en-US" sz="2200" smtClean="0"/>
              <a:t>高雄醫學大學醫學系</a:t>
            </a:r>
            <a:endParaRPr lang="en-US" altLang="zh-TW" sz="2200" smtClean="0"/>
          </a:p>
          <a:p>
            <a:pPr>
              <a:buFontTx/>
              <a:buNone/>
            </a:pPr>
            <a:r>
              <a:rPr lang="zh-TW" altLang="en-US" sz="2200" smtClean="0"/>
              <a:t>美國麻州眼耳中心眼科研究研究員</a:t>
            </a:r>
            <a:endParaRPr lang="en-US" altLang="zh-TW" sz="2200" smtClean="0"/>
          </a:p>
          <a:p>
            <a:pPr>
              <a:buFontTx/>
              <a:buNone/>
            </a:pPr>
            <a:r>
              <a:rPr lang="zh-TW" altLang="en-US" sz="2200" smtClean="0">
                <a:solidFill>
                  <a:srgbClr val="FFFF00"/>
                </a:solidFill>
              </a:rPr>
              <a:t>美國哈佛大學 公衛學院  公衛碩士</a:t>
            </a:r>
            <a:endParaRPr lang="en-US" altLang="zh-TW" sz="2200" smtClean="0">
              <a:solidFill>
                <a:srgbClr val="FFFF00"/>
              </a:solidFill>
            </a:endParaRPr>
          </a:p>
          <a:p>
            <a:pPr>
              <a:buFontTx/>
              <a:buNone/>
            </a:pPr>
            <a:r>
              <a:rPr lang="zh-TW" altLang="en-US" sz="2200" smtClean="0">
                <a:solidFill>
                  <a:srgbClr val="FFFF00"/>
                </a:solidFill>
              </a:rPr>
              <a:t>美國南卡羅來納州立大學 醫管博士</a:t>
            </a:r>
            <a:endParaRPr lang="en-US" altLang="zh-TW" sz="2200" smtClean="0">
              <a:solidFill>
                <a:srgbClr val="FFFF00"/>
              </a:solidFill>
            </a:endParaRPr>
          </a:p>
          <a:p>
            <a:pPr>
              <a:buFontTx/>
              <a:buNone/>
            </a:pPr>
            <a:r>
              <a:rPr lang="zh-TW" altLang="en-US" sz="2200" smtClean="0">
                <a:solidFill>
                  <a:schemeClr val="tx2"/>
                </a:solidFill>
              </a:rPr>
              <a:t>中國大陸學歷</a:t>
            </a:r>
            <a:r>
              <a:rPr lang="en-US" altLang="zh-TW" sz="2200" smtClean="0">
                <a:solidFill>
                  <a:schemeClr val="tx2"/>
                </a:solidFill>
              </a:rPr>
              <a:t>:</a:t>
            </a:r>
          </a:p>
          <a:p>
            <a:pPr>
              <a:buFontTx/>
              <a:buNone/>
            </a:pPr>
            <a:r>
              <a:rPr lang="zh-TW" altLang="en-US" sz="2200" smtClean="0">
                <a:solidFill>
                  <a:srgbClr val="FFFF00"/>
                </a:solidFill>
              </a:rPr>
              <a:t>中國北京大學 光華管理學院 </a:t>
            </a:r>
            <a:r>
              <a:rPr lang="en-US" altLang="zh-TW" sz="2200" smtClean="0">
                <a:solidFill>
                  <a:srgbClr val="FFFF00"/>
                </a:solidFill>
              </a:rPr>
              <a:t>EMBA</a:t>
            </a:r>
          </a:p>
          <a:p>
            <a:pPr>
              <a:buFontTx/>
              <a:buNone/>
            </a:pPr>
            <a:r>
              <a:rPr lang="zh-TW" altLang="en-US" sz="2200" smtClean="0"/>
              <a:t>中國大連醫科大學 醫學碩士</a:t>
            </a:r>
            <a:endParaRPr lang="en-US" altLang="zh-TW" sz="2200" smtClean="0"/>
          </a:p>
          <a:p>
            <a:pPr>
              <a:buFontTx/>
              <a:buNone/>
            </a:pPr>
            <a:r>
              <a:rPr lang="zh-TW" altLang="en-US" sz="2200" smtClean="0">
                <a:solidFill>
                  <a:srgbClr val="FFFF00"/>
                </a:solidFill>
              </a:rPr>
              <a:t>中國政法大學 民商經濟學院 法學博士肄業</a:t>
            </a:r>
            <a:endParaRPr lang="en-US" altLang="zh-TW" sz="2200" smtClean="0">
              <a:solidFill>
                <a:srgbClr val="FFFF00"/>
              </a:solidFill>
            </a:endParaRPr>
          </a:p>
          <a:p>
            <a:pPr>
              <a:buFontTx/>
              <a:buNone/>
            </a:pPr>
            <a:endParaRPr lang="en-US" altLang="zh-TW" sz="2200" smtClean="0"/>
          </a:p>
          <a:p>
            <a:pPr>
              <a:buFontTx/>
              <a:buNone/>
            </a:pPr>
            <a:endParaRPr lang="zh-TW" altLang="en-US" sz="2200" smtClean="0"/>
          </a:p>
        </p:txBody>
      </p:sp>
      <p:sp>
        <p:nvSpPr>
          <p:cNvPr id="6148" name="內容版面配置區 3"/>
          <p:cNvSpPr>
            <a:spLocks noGrp="1"/>
          </p:cNvSpPr>
          <p:nvPr>
            <p:ph sz="half" idx="2"/>
          </p:nvPr>
        </p:nvSpPr>
        <p:spPr>
          <a:xfrm>
            <a:off x="4643438" y="1628775"/>
            <a:ext cx="4643437" cy="4525963"/>
          </a:xfrm>
        </p:spPr>
        <p:txBody>
          <a:bodyPr/>
          <a:lstStyle/>
          <a:p>
            <a:pPr>
              <a:buFontTx/>
              <a:buNone/>
            </a:pPr>
            <a:r>
              <a:rPr lang="zh-TW" altLang="en-US" sz="2000" dirty="0" smtClean="0">
                <a:solidFill>
                  <a:schemeClr val="tx2"/>
                </a:solidFill>
              </a:rPr>
              <a:t>現任</a:t>
            </a:r>
            <a:r>
              <a:rPr lang="en-US" altLang="zh-TW" sz="2000" dirty="0" smtClean="0">
                <a:solidFill>
                  <a:schemeClr val="tx2"/>
                </a:solidFill>
              </a:rPr>
              <a:t>:</a:t>
            </a:r>
          </a:p>
          <a:p>
            <a:pPr>
              <a:buFontTx/>
              <a:buNone/>
            </a:pPr>
            <a:r>
              <a:rPr lang="zh-TW" altLang="en-US" sz="2000" dirty="0" smtClean="0"/>
              <a:t>台灣諾貝爾醫療集團 執行長</a:t>
            </a:r>
            <a:endParaRPr lang="en-US" altLang="zh-TW" sz="2000" dirty="0" smtClean="0"/>
          </a:p>
          <a:p>
            <a:pPr>
              <a:buFontTx/>
              <a:buNone/>
            </a:pPr>
            <a:r>
              <a:rPr lang="zh-TW" altLang="en-US" sz="2000" dirty="0" smtClean="0"/>
              <a:t>台灣微整形美容醫學會 理事長</a:t>
            </a:r>
            <a:endParaRPr lang="en-US" altLang="zh-TW" sz="2000" dirty="0" smtClean="0"/>
          </a:p>
          <a:p>
            <a:pPr>
              <a:buFontTx/>
              <a:buNone/>
            </a:pPr>
            <a:r>
              <a:rPr lang="zh-TW" altLang="en-US" sz="2000" dirty="0" smtClean="0"/>
              <a:t>台灣眼科醫學會 監事</a:t>
            </a:r>
            <a:endParaRPr lang="en-US" altLang="zh-TW" sz="2000" dirty="0" smtClean="0"/>
          </a:p>
          <a:p>
            <a:pPr>
              <a:buFontTx/>
              <a:buNone/>
            </a:pPr>
            <a:r>
              <a:rPr lang="zh-TW" altLang="en-US" sz="2000" dirty="0" smtClean="0"/>
              <a:t>台灣白內障及屈光手術醫學會 理事長</a:t>
            </a:r>
            <a:endParaRPr lang="en-US" altLang="zh-TW" sz="2000" dirty="0" smtClean="0"/>
          </a:p>
          <a:p>
            <a:pPr>
              <a:buFontTx/>
              <a:buNone/>
            </a:pPr>
            <a:r>
              <a:rPr lang="zh-TW" altLang="en-US" sz="2000" dirty="0" smtClean="0"/>
              <a:t>台灣海峽醫事交流協會 秘書長</a:t>
            </a:r>
            <a:endParaRPr lang="en-US" altLang="zh-TW" sz="2000" dirty="0" smtClean="0"/>
          </a:p>
          <a:p>
            <a:pPr>
              <a:buFontTx/>
              <a:buNone/>
            </a:pPr>
            <a:r>
              <a:rPr lang="zh-TW" altLang="en-US" sz="2000" dirty="0" smtClean="0"/>
              <a:t>台北市政府衛生局市政 顧問</a:t>
            </a:r>
            <a:endParaRPr lang="en-US" altLang="zh-TW" sz="2000" dirty="0" smtClean="0"/>
          </a:p>
          <a:p>
            <a:pPr>
              <a:buFontTx/>
              <a:buNone/>
            </a:pPr>
            <a:r>
              <a:rPr lang="zh-TW" altLang="en-US" sz="2000" dirty="0" smtClean="0"/>
              <a:t>台北市醫師公會 會員代表及政法委員</a:t>
            </a:r>
          </a:p>
        </p:txBody>
      </p:sp>
      <p:sp>
        <p:nvSpPr>
          <p:cNvPr id="286725" name="投影片編號版面配置區 4"/>
          <p:cNvSpPr>
            <a:spLocks noGrp="1"/>
          </p:cNvSpPr>
          <p:nvPr>
            <p:ph type="sldNum" sz="quarter" idx="12"/>
          </p:nvPr>
        </p:nvSpPr>
        <p:spPr>
          <a:xfrm>
            <a:off x="8153400" y="6461125"/>
            <a:ext cx="533400" cy="396875"/>
          </a:xfrm>
        </p:spPr>
        <p:txBody>
          <a:bodyPr/>
          <a:lstStyle/>
          <a:p>
            <a:pPr>
              <a:defRPr/>
            </a:pPr>
            <a:fld id="{C4EFD27A-A5A7-4023-A5EC-30704A74DB68}" type="slidenum">
              <a:rPr lang="zh-TW" altLang="en-US"/>
              <a:pPr>
                <a:defRPr/>
              </a:pPr>
              <a:t>2</a:t>
            </a:fld>
            <a:endParaRPr lang="zh-TW"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srcRect/>
          <a:stretch>
            <a:fillRect/>
          </a:stretch>
        </p:blipFill>
        <p:spPr bwMode="auto">
          <a:xfrm>
            <a:off x="20638" y="9525"/>
            <a:ext cx="4622800" cy="898525"/>
          </a:xfrm>
          <a:prstGeom prst="rect">
            <a:avLst/>
          </a:prstGeom>
          <a:noFill/>
          <a:ln w="9525">
            <a:noFill/>
            <a:miter lim="800000"/>
            <a:headEnd/>
            <a:tailEnd/>
          </a:ln>
        </p:spPr>
      </p:pic>
      <p:pic>
        <p:nvPicPr>
          <p:cNvPr id="32771" name="Picture 3"/>
          <p:cNvPicPr>
            <a:picLocks noChangeAspect="1" noChangeArrowheads="1"/>
          </p:cNvPicPr>
          <p:nvPr/>
        </p:nvPicPr>
        <p:blipFill>
          <a:blip r:embed="rId4"/>
          <a:srcRect/>
          <a:stretch>
            <a:fillRect/>
          </a:stretch>
        </p:blipFill>
        <p:spPr bwMode="auto">
          <a:xfrm>
            <a:off x="606425" y="1125538"/>
            <a:ext cx="2597150" cy="1798637"/>
          </a:xfrm>
          <a:prstGeom prst="rect">
            <a:avLst/>
          </a:prstGeom>
          <a:noFill/>
          <a:ln w="9525">
            <a:noFill/>
            <a:miter lim="800000"/>
            <a:headEnd/>
            <a:tailEnd/>
          </a:ln>
        </p:spPr>
      </p:pic>
      <p:pic>
        <p:nvPicPr>
          <p:cNvPr id="32772" name="Picture 4"/>
          <p:cNvPicPr>
            <a:picLocks noChangeAspect="1" noChangeArrowheads="1"/>
          </p:cNvPicPr>
          <p:nvPr/>
        </p:nvPicPr>
        <p:blipFill>
          <a:blip r:embed="rId5"/>
          <a:srcRect/>
          <a:stretch>
            <a:fillRect/>
          </a:stretch>
        </p:blipFill>
        <p:spPr bwMode="auto">
          <a:xfrm>
            <a:off x="5864225" y="404813"/>
            <a:ext cx="3028950" cy="2087562"/>
          </a:xfrm>
          <a:prstGeom prst="rect">
            <a:avLst/>
          </a:prstGeom>
          <a:noFill/>
          <a:ln w="9525">
            <a:noFill/>
            <a:miter lim="800000"/>
            <a:headEnd/>
            <a:tailEnd/>
          </a:ln>
        </p:spPr>
      </p:pic>
      <p:pic>
        <p:nvPicPr>
          <p:cNvPr id="32773" name="Picture 5"/>
          <p:cNvPicPr>
            <a:picLocks noChangeAspect="1" noChangeArrowheads="1"/>
          </p:cNvPicPr>
          <p:nvPr/>
        </p:nvPicPr>
        <p:blipFill>
          <a:blip r:embed="rId6" cstate="email"/>
          <a:srcRect/>
          <a:stretch>
            <a:fillRect/>
          </a:stretch>
        </p:blipFill>
        <p:spPr bwMode="auto">
          <a:xfrm>
            <a:off x="900113" y="3213100"/>
            <a:ext cx="3671887" cy="2663825"/>
          </a:xfrm>
          <a:prstGeom prst="rect">
            <a:avLst/>
          </a:prstGeom>
          <a:noFill/>
          <a:ln w="9525">
            <a:noFill/>
            <a:miter lim="800000"/>
            <a:headEnd/>
            <a:tailEnd/>
          </a:ln>
        </p:spPr>
      </p:pic>
      <p:pic>
        <p:nvPicPr>
          <p:cNvPr id="32774" name="Picture 7"/>
          <p:cNvPicPr>
            <a:picLocks noChangeAspect="1" noChangeArrowheads="1"/>
          </p:cNvPicPr>
          <p:nvPr/>
        </p:nvPicPr>
        <p:blipFill>
          <a:blip r:embed="rId7" cstate="email"/>
          <a:srcRect/>
          <a:stretch>
            <a:fillRect/>
          </a:stretch>
        </p:blipFill>
        <p:spPr bwMode="auto">
          <a:xfrm>
            <a:off x="5508625" y="3573463"/>
            <a:ext cx="3311525" cy="2232025"/>
          </a:xfrm>
          <a:prstGeom prst="rect">
            <a:avLst/>
          </a:prstGeom>
          <a:noFill/>
          <a:ln w="9525">
            <a:noFill/>
            <a:miter lim="800000"/>
            <a:headEnd/>
            <a:tailEnd/>
          </a:ln>
        </p:spPr>
      </p:pic>
      <p:sp>
        <p:nvSpPr>
          <p:cNvPr id="32775" name="文字方塊 1"/>
          <p:cNvSpPr txBox="1">
            <a:spLocks noChangeArrowheads="1"/>
          </p:cNvSpPr>
          <p:nvPr/>
        </p:nvSpPr>
        <p:spPr bwMode="auto">
          <a:xfrm>
            <a:off x="4787900" y="357188"/>
            <a:ext cx="523875" cy="5664200"/>
          </a:xfrm>
          <a:prstGeom prst="rect">
            <a:avLst/>
          </a:prstGeom>
          <a:noFill/>
          <a:ln w="9525">
            <a:noFill/>
            <a:miter lim="800000"/>
            <a:headEnd/>
            <a:tailEnd/>
          </a:ln>
        </p:spPr>
        <p:txBody>
          <a:bodyPr vert="eaVert">
            <a:spAutoFit/>
          </a:bodyPr>
          <a:lstStyle/>
          <a:p>
            <a:pPr algn="dist"/>
            <a:r>
              <a:rPr lang="zh-TW" altLang="en-US" sz="2200" b="1">
                <a:solidFill>
                  <a:srgbClr val="F93DE3"/>
                </a:solidFill>
                <a:ea typeface="標楷體" pitchFamily="65" charset="-120"/>
              </a:rPr>
              <a:t>推廣醫物管理教育課程</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圖片 1" descr="2013-11-26_163027"/>
          <p:cNvPicPr>
            <a:picLocks noGrp="1" noChangeAspect="1"/>
          </p:cNvPicPr>
          <p:nvPr isPhoto="1"/>
        </p:nvPicPr>
        <p:blipFill>
          <a:blip r:embed="rId2" cstate="email"/>
          <a:srcRect/>
          <a:stretch>
            <a:fillRect/>
          </a:stretch>
        </p:blipFill>
        <p:spPr bwMode="auto">
          <a:xfrm>
            <a:off x="0" y="836613"/>
            <a:ext cx="9144000" cy="5322887"/>
          </a:xfrm>
          <a:prstGeom prst="rect">
            <a:avLst/>
          </a:prstGeom>
          <a:noFill/>
          <a:ln w="9525">
            <a:noFill/>
            <a:miter lim="800000"/>
            <a:headEnd/>
            <a:tailEnd/>
          </a:ln>
        </p:spPr>
      </p:pic>
      <p:sp>
        <p:nvSpPr>
          <p:cNvPr id="33795"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諾貝爾公益活動</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1692275" y="2720975"/>
            <a:ext cx="5761038" cy="995363"/>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sz="4800" b="1">
                <a:solidFill>
                  <a:srgbClr val="953735"/>
                </a:solidFill>
                <a:latin typeface="Courier New" pitchFamily="49" charset="0"/>
                <a:ea typeface="標楷體" pitchFamily="65" charset="-120"/>
              </a:rPr>
              <a:t>公益活動紀錄</a:t>
            </a:r>
            <a:endParaRPr kumimoji="0" lang="en-US" altLang="zh-TW" sz="4800" b="1">
              <a:solidFill>
                <a:srgbClr val="953735"/>
              </a:solidFill>
              <a:latin typeface="Courier New" pitchFamily="49" charset="0"/>
              <a:ea typeface="標楷體" pitchFamily="65" charset="-120"/>
            </a:endParaRPr>
          </a:p>
        </p:txBody>
      </p:sp>
      <p:pic>
        <p:nvPicPr>
          <p:cNvPr id="34819" name="Picture 4"/>
          <p:cNvPicPr>
            <a:picLocks noChangeAspect="1" noChangeArrowheads="1"/>
          </p:cNvPicPr>
          <p:nvPr/>
        </p:nvPicPr>
        <p:blipFill>
          <a:blip r:embed="rId3"/>
          <a:srcRect/>
          <a:stretch>
            <a:fillRect/>
          </a:stretch>
        </p:blipFill>
        <p:spPr bwMode="auto">
          <a:xfrm>
            <a:off x="0" y="4841875"/>
            <a:ext cx="2409825" cy="2016125"/>
          </a:xfrm>
          <a:prstGeom prst="rect">
            <a:avLst/>
          </a:prstGeom>
          <a:noFill/>
          <a:ln w="9525">
            <a:noFill/>
            <a:miter lim="800000"/>
            <a:headEnd/>
            <a:tailEnd/>
          </a:ln>
        </p:spPr>
      </p:pic>
      <p:pic>
        <p:nvPicPr>
          <p:cNvPr id="34820" name="Picture 5"/>
          <p:cNvPicPr>
            <a:picLocks noChangeAspect="1" noChangeArrowheads="1"/>
          </p:cNvPicPr>
          <p:nvPr/>
        </p:nvPicPr>
        <p:blipFill>
          <a:blip r:embed="rId4"/>
          <a:srcRect/>
          <a:stretch>
            <a:fillRect/>
          </a:stretch>
        </p:blipFill>
        <p:spPr bwMode="auto">
          <a:xfrm>
            <a:off x="2339975" y="4797425"/>
            <a:ext cx="2376488" cy="2016125"/>
          </a:xfrm>
          <a:prstGeom prst="rect">
            <a:avLst/>
          </a:prstGeom>
          <a:noFill/>
          <a:ln w="9525">
            <a:noFill/>
            <a:miter lim="800000"/>
            <a:headEnd/>
            <a:tailEnd/>
          </a:ln>
        </p:spPr>
      </p:pic>
      <p:pic>
        <p:nvPicPr>
          <p:cNvPr id="34821" name="Picture 6"/>
          <p:cNvPicPr>
            <a:picLocks noChangeAspect="1" noChangeArrowheads="1"/>
          </p:cNvPicPr>
          <p:nvPr/>
        </p:nvPicPr>
        <p:blipFill>
          <a:blip r:embed="rId5"/>
          <a:srcRect/>
          <a:stretch>
            <a:fillRect/>
          </a:stretch>
        </p:blipFill>
        <p:spPr bwMode="auto">
          <a:xfrm>
            <a:off x="6856413" y="46038"/>
            <a:ext cx="2324100" cy="1870075"/>
          </a:xfrm>
          <a:prstGeom prst="rect">
            <a:avLst/>
          </a:prstGeom>
          <a:noFill/>
          <a:ln w="9525">
            <a:noFill/>
            <a:miter lim="800000"/>
            <a:headEnd/>
            <a:tailEnd/>
          </a:ln>
        </p:spPr>
      </p:pic>
      <p:pic>
        <p:nvPicPr>
          <p:cNvPr id="34822" name="Picture 7"/>
          <p:cNvPicPr>
            <a:picLocks noChangeAspect="1" noChangeArrowheads="1"/>
          </p:cNvPicPr>
          <p:nvPr/>
        </p:nvPicPr>
        <p:blipFill>
          <a:blip r:embed="rId6"/>
          <a:srcRect/>
          <a:stretch>
            <a:fillRect/>
          </a:stretch>
        </p:blipFill>
        <p:spPr bwMode="auto">
          <a:xfrm>
            <a:off x="-36513" y="44450"/>
            <a:ext cx="2409826" cy="1871663"/>
          </a:xfrm>
          <a:prstGeom prst="rect">
            <a:avLst/>
          </a:prstGeom>
          <a:noFill/>
          <a:ln w="9525">
            <a:noFill/>
            <a:miter lim="800000"/>
            <a:headEnd/>
            <a:tailEnd/>
          </a:ln>
        </p:spPr>
      </p:pic>
      <p:pic>
        <p:nvPicPr>
          <p:cNvPr id="34823" name="Picture 8"/>
          <p:cNvPicPr>
            <a:picLocks noChangeAspect="1" noChangeArrowheads="1"/>
          </p:cNvPicPr>
          <p:nvPr/>
        </p:nvPicPr>
        <p:blipFill>
          <a:blip r:embed="rId7"/>
          <a:srcRect/>
          <a:stretch>
            <a:fillRect/>
          </a:stretch>
        </p:blipFill>
        <p:spPr bwMode="auto">
          <a:xfrm>
            <a:off x="2339975" y="44450"/>
            <a:ext cx="2355850" cy="1871663"/>
          </a:xfrm>
          <a:prstGeom prst="rect">
            <a:avLst/>
          </a:prstGeom>
          <a:noFill/>
          <a:ln w="9525">
            <a:noFill/>
            <a:miter lim="800000"/>
            <a:headEnd/>
            <a:tailEnd/>
          </a:ln>
        </p:spPr>
      </p:pic>
      <p:pic>
        <p:nvPicPr>
          <p:cNvPr id="34824" name="Picture 9"/>
          <p:cNvPicPr>
            <a:picLocks noChangeAspect="1" noChangeArrowheads="1"/>
          </p:cNvPicPr>
          <p:nvPr/>
        </p:nvPicPr>
        <p:blipFill>
          <a:blip r:embed="rId8"/>
          <a:srcRect/>
          <a:stretch>
            <a:fillRect/>
          </a:stretch>
        </p:blipFill>
        <p:spPr bwMode="auto">
          <a:xfrm>
            <a:off x="4643438" y="44450"/>
            <a:ext cx="2305050" cy="1871663"/>
          </a:xfrm>
          <a:prstGeom prst="rect">
            <a:avLst/>
          </a:prstGeom>
          <a:noFill/>
          <a:ln w="9525">
            <a:noFill/>
            <a:miter lim="800000"/>
            <a:headEnd/>
            <a:tailEnd/>
          </a:ln>
        </p:spPr>
      </p:pic>
      <p:pic>
        <p:nvPicPr>
          <p:cNvPr id="34825" name="Picture 10"/>
          <p:cNvPicPr>
            <a:picLocks noChangeAspect="1" noChangeArrowheads="1"/>
          </p:cNvPicPr>
          <p:nvPr/>
        </p:nvPicPr>
        <p:blipFill>
          <a:blip r:embed="rId9"/>
          <a:srcRect/>
          <a:stretch>
            <a:fillRect/>
          </a:stretch>
        </p:blipFill>
        <p:spPr bwMode="auto">
          <a:xfrm>
            <a:off x="4716463" y="4797425"/>
            <a:ext cx="2232025" cy="2016125"/>
          </a:xfrm>
          <a:prstGeom prst="rect">
            <a:avLst/>
          </a:prstGeom>
          <a:noFill/>
          <a:ln w="9525">
            <a:noFill/>
            <a:miter lim="800000"/>
            <a:headEnd/>
            <a:tailEnd/>
          </a:ln>
        </p:spPr>
      </p:pic>
      <p:pic>
        <p:nvPicPr>
          <p:cNvPr id="34826" name="Picture 11"/>
          <p:cNvPicPr>
            <a:picLocks noChangeAspect="1" noChangeArrowheads="1"/>
          </p:cNvPicPr>
          <p:nvPr/>
        </p:nvPicPr>
        <p:blipFill>
          <a:blip r:embed="rId10"/>
          <a:srcRect/>
          <a:stretch>
            <a:fillRect/>
          </a:stretch>
        </p:blipFill>
        <p:spPr bwMode="auto">
          <a:xfrm>
            <a:off x="6927850" y="4797425"/>
            <a:ext cx="2181225" cy="2016125"/>
          </a:xfrm>
          <a:prstGeom prst="rect">
            <a:avLst/>
          </a:prstGeom>
          <a:noFill/>
          <a:ln w="9525">
            <a:noFill/>
            <a:miter lim="800000"/>
            <a:headEnd/>
            <a:tailEnd/>
          </a:ln>
        </p:spPr>
      </p:pic>
      <p:sp>
        <p:nvSpPr>
          <p:cNvPr id="34827" name="Text Box 3"/>
          <p:cNvSpPr txBox="1">
            <a:spLocks noChangeArrowheads="1"/>
          </p:cNvSpPr>
          <p:nvPr/>
        </p:nvSpPr>
        <p:spPr bwMode="auto">
          <a:xfrm>
            <a:off x="179388" y="2060575"/>
            <a:ext cx="2160587"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吳哥窟眼科義診</a:t>
            </a:r>
            <a:endParaRPr kumimoji="0" lang="en-US" altLang="zh-TW" sz="2000" b="1">
              <a:solidFill>
                <a:srgbClr val="FFFF00"/>
              </a:solidFill>
              <a:latin typeface="Courier New" pitchFamily="49" charset="0"/>
              <a:ea typeface="標楷體" pitchFamily="65" charset="-120"/>
            </a:endParaRPr>
          </a:p>
        </p:txBody>
      </p:sp>
      <p:sp>
        <p:nvSpPr>
          <p:cNvPr id="34828" name="Text Box 3"/>
          <p:cNvSpPr txBox="1">
            <a:spLocks noChangeArrowheads="1"/>
          </p:cNvSpPr>
          <p:nvPr/>
        </p:nvSpPr>
        <p:spPr bwMode="auto">
          <a:xfrm>
            <a:off x="3492500" y="2051050"/>
            <a:ext cx="2808288"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斯里蘭卡白內障義診</a:t>
            </a:r>
            <a:endParaRPr kumimoji="0" lang="en-US" altLang="zh-TW" sz="2000" b="1">
              <a:solidFill>
                <a:srgbClr val="FFFF00"/>
              </a:solidFill>
              <a:latin typeface="Courier New" pitchFamily="49" charset="0"/>
              <a:ea typeface="標楷體" pitchFamily="65" charset="-120"/>
            </a:endParaRPr>
          </a:p>
        </p:txBody>
      </p:sp>
      <p:sp>
        <p:nvSpPr>
          <p:cNvPr id="34829" name="Text Box 3"/>
          <p:cNvSpPr txBox="1">
            <a:spLocks noChangeArrowheads="1"/>
          </p:cNvSpPr>
          <p:nvPr/>
        </p:nvSpPr>
        <p:spPr bwMode="auto">
          <a:xfrm>
            <a:off x="6948488" y="2060575"/>
            <a:ext cx="2808287"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全民護眼公益活動</a:t>
            </a:r>
            <a:endParaRPr kumimoji="0" lang="en-US" altLang="zh-TW" sz="2000" b="1">
              <a:solidFill>
                <a:srgbClr val="FFFF00"/>
              </a:solidFill>
              <a:latin typeface="Courier New" pitchFamily="49" charset="0"/>
              <a:ea typeface="標楷體" pitchFamily="65" charset="-120"/>
            </a:endParaRPr>
          </a:p>
        </p:txBody>
      </p:sp>
      <p:sp>
        <p:nvSpPr>
          <p:cNvPr id="34830" name="Text Box 3"/>
          <p:cNvSpPr txBox="1">
            <a:spLocks noChangeArrowheads="1"/>
          </p:cNvSpPr>
          <p:nvPr/>
        </p:nvSpPr>
        <p:spPr bwMode="auto">
          <a:xfrm>
            <a:off x="179388" y="4292600"/>
            <a:ext cx="2016125"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市議員義診活動</a:t>
            </a:r>
            <a:endParaRPr kumimoji="0" lang="en-US" altLang="zh-TW" sz="2000" b="1">
              <a:solidFill>
                <a:srgbClr val="FFFF00"/>
              </a:solidFill>
              <a:latin typeface="Courier New" pitchFamily="49" charset="0"/>
              <a:ea typeface="標楷體" pitchFamily="65" charset="-120"/>
            </a:endParaRPr>
          </a:p>
        </p:txBody>
      </p:sp>
      <p:sp>
        <p:nvSpPr>
          <p:cNvPr id="34831" name="Text Box 3"/>
          <p:cNvSpPr txBox="1">
            <a:spLocks noChangeArrowheads="1"/>
          </p:cNvSpPr>
          <p:nvPr/>
        </p:nvSpPr>
        <p:spPr bwMode="auto">
          <a:xfrm>
            <a:off x="2286000" y="4286250"/>
            <a:ext cx="2555875"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好事聯播網義診活動</a:t>
            </a:r>
            <a:endParaRPr kumimoji="0" lang="en-US" altLang="zh-TW" sz="2000" b="1">
              <a:solidFill>
                <a:srgbClr val="FFFF00"/>
              </a:solidFill>
              <a:latin typeface="Courier New" pitchFamily="49" charset="0"/>
              <a:ea typeface="標楷體" pitchFamily="65" charset="-120"/>
            </a:endParaRPr>
          </a:p>
        </p:txBody>
      </p:sp>
      <p:sp>
        <p:nvSpPr>
          <p:cNvPr id="34832" name="Text Box 3"/>
          <p:cNvSpPr txBox="1">
            <a:spLocks noChangeArrowheads="1"/>
          </p:cNvSpPr>
          <p:nvPr/>
        </p:nvSpPr>
        <p:spPr bwMode="auto">
          <a:xfrm>
            <a:off x="4859338" y="4252913"/>
            <a:ext cx="2016125" cy="400050"/>
          </a:xfrm>
          <a:prstGeom prst="rect">
            <a:avLst/>
          </a:prstGeom>
          <a:noFill/>
          <a:ln w="9525">
            <a:noFill/>
            <a:miter lim="800000"/>
            <a:headEnd/>
            <a:tailEnd/>
          </a:ln>
        </p:spPr>
        <p:txBody>
          <a:bodyPr>
            <a:spAutoFit/>
          </a:bodyPr>
          <a:lstStyle/>
          <a:p>
            <a:pPr>
              <a:buFont typeface="Wingdings" pitchFamily="2" charset="2"/>
              <a:buNone/>
            </a:pPr>
            <a:r>
              <a:rPr kumimoji="0" lang="zh-TW" altLang="en-US" sz="2000" b="1">
                <a:solidFill>
                  <a:srgbClr val="FFFF00"/>
                </a:solidFill>
                <a:latin typeface="Courier New" pitchFamily="49" charset="0"/>
                <a:ea typeface="標楷體" pitchFamily="65" charset="-120"/>
              </a:rPr>
              <a:t>社區義診服務</a:t>
            </a:r>
            <a:endParaRPr kumimoji="0" lang="en-US" altLang="zh-TW" sz="2000" b="1">
              <a:solidFill>
                <a:srgbClr val="FFFF00"/>
              </a:solidFill>
              <a:latin typeface="Courier New" pitchFamily="49" charset="0"/>
              <a:ea typeface="標楷體" pitchFamily="65" charset="-120"/>
            </a:endParaRPr>
          </a:p>
        </p:txBody>
      </p:sp>
      <p:sp>
        <p:nvSpPr>
          <p:cNvPr id="34833" name="Text Box 3"/>
          <p:cNvSpPr txBox="1">
            <a:spLocks noChangeArrowheads="1"/>
          </p:cNvSpPr>
          <p:nvPr/>
        </p:nvSpPr>
        <p:spPr bwMode="auto">
          <a:xfrm>
            <a:off x="6732588" y="4292600"/>
            <a:ext cx="2879725" cy="369888"/>
          </a:xfrm>
          <a:prstGeom prst="rect">
            <a:avLst/>
          </a:prstGeom>
          <a:noFill/>
          <a:ln w="9525">
            <a:noFill/>
            <a:miter lim="800000"/>
            <a:headEnd/>
            <a:tailEnd/>
          </a:ln>
        </p:spPr>
        <p:txBody>
          <a:bodyPr>
            <a:spAutoFit/>
          </a:bodyPr>
          <a:lstStyle/>
          <a:p>
            <a:pPr>
              <a:buFont typeface="Wingdings" pitchFamily="2" charset="2"/>
              <a:buNone/>
            </a:pPr>
            <a:r>
              <a:rPr kumimoji="0" lang="zh-TW" altLang="en-US" b="1">
                <a:solidFill>
                  <a:srgbClr val="FFFF00"/>
                </a:solidFill>
                <a:latin typeface="Courier New" pitchFamily="49" charset="0"/>
                <a:ea typeface="標楷體" pitchFamily="65" charset="-120"/>
              </a:rPr>
              <a:t>江西省蓮花鎮慈善義診</a:t>
            </a:r>
            <a:endParaRPr kumimoji="0" lang="en-US" altLang="zh-TW" b="1">
              <a:solidFill>
                <a:srgbClr val="FFFF00"/>
              </a:solidFill>
              <a:latin typeface="Courier New" pitchFamily="49" charset="0"/>
              <a:ea typeface="標楷體" pitchFamily="65"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圖片 1" descr="2013-11-26_163040"/>
          <p:cNvPicPr>
            <a:picLocks noGrp="1" noChangeAspect="1"/>
          </p:cNvPicPr>
          <p:nvPr isPhoto="1"/>
        </p:nvPicPr>
        <p:blipFill>
          <a:blip r:embed="rId2" cstate="email"/>
          <a:srcRect/>
          <a:stretch>
            <a:fillRect/>
          </a:stretch>
        </p:blipFill>
        <p:spPr bwMode="auto">
          <a:xfrm>
            <a:off x="0" y="836613"/>
            <a:ext cx="9144000" cy="5353050"/>
          </a:xfrm>
          <a:prstGeom prst="rect">
            <a:avLst/>
          </a:prstGeom>
          <a:noFill/>
          <a:ln w="9525">
            <a:noFill/>
            <a:miter lim="800000"/>
            <a:headEnd/>
            <a:tailEnd/>
          </a:ln>
        </p:spPr>
      </p:pic>
      <p:sp>
        <p:nvSpPr>
          <p:cNvPr id="35843" name="Rectangle 2"/>
          <p:cNvSpPr txBox="1">
            <a:spLocks noChangeArrowheads="1"/>
          </p:cNvSpPr>
          <p:nvPr/>
        </p:nvSpPr>
        <p:spPr bwMode="auto">
          <a:xfrm>
            <a:off x="0" y="271463"/>
            <a:ext cx="9144000" cy="1212850"/>
          </a:xfrm>
          <a:prstGeom prst="rect">
            <a:avLst/>
          </a:prstGeom>
          <a:noFill/>
          <a:ln w="9525">
            <a:noFill/>
            <a:miter lim="800000"/>
            <a:headEnd/>
            <a:tailEnd/>
          </a:ln>
        </p:spPr>
        <p:txBody>
          <a:bodyPr/>
          <a:lstStyle/>
          <a:p>
            <a:pPr algn="ctr" defTabSz="912813"/>
            <a:r>
              <a:rPr lang="zh-TW" altLang="en-US" sz="3200" b="1">
                <a:solidFill>
                  <a:srgbClr val="FFFF00"/>
                </a:solidFill>
                <a:latin typeface="微軟正黑體" pitchFamily="34" charset="-120"/>
                <a:ea typeface="微軟正黑體" pitchFamily="34" charset="-120"/>
              </a:rPr>
              <a:t>諾貝爾學術活動</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2195513" y="830263"/>
            <a:ext cx="6948487" cy="612775"/>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kumimoji="0" lang="zh-TW" altLang="en-US" sz="2600" b="1">
                <a:solidFill>
                  <a:srgbClr val="FFFF00"/>
                </a:solidFill>
                <a:latin typeface="Courier New" pitchFamily="49" charset="0"/>
              </a:rPr>
              <a:t>做好臨床 做好口碑  讓病人看見清楚與美麗</a:t>
            </a:r>
            <a:endParaRPr lang="zh-TW" altLang="en-US" sz="2600" b="1">
              <a:solidFill>
                <a:srgbClr val="FFFF00"/>
              </a:solidFill>
              <a:latin typeface="Courier New" pitchFamily="49" charset="0"/>
            </a:endParaRPr>
          </a:p>
        </p:txBody>
      </p:sp>
      <p:sp>
        <p:nvSpPr>
          <p:cNvPr id="36867" name="AutoShape 5"/>
          <p:cNvSpPr>
            <a:spLocks noChangeArrowheads="1"/>
          </p:cNvSpPr>
          <p:nvPr/>
        </p:nvSpPr>
        <p:spPr bwMode="auto">
          <a:xfrm>
            <a:off x="539750" y="476250"/>
            <a:ext cx="1584325" cy="1368425"/>
          </a:xfrm>
          <a:prstGeom prst="rightArrowCallout">
            <a:avLst>
              <a:gd name="adj1" fmla="val 25000"/>
              <a:gd name="adj2" fmla="val 25000"/>
              <a:gd name="adj3" fmla="val 19296"/>
              <a:gd name="adj4" fmla="val 66667"/>
            </a:avLst>
          </a:prstGeom>
          <a:solidFill>
            <a:srgbClr val="CC0000"/>
          </a:solidFill>
          <a:ln w="9525">
            <a:solidFill>
              <a:schemeClr val="tx1"/>
            </a:solidFill>
            <a:miter lim="800000"/>
            <a:headEnd/>
            <a:tailEnd/>
          </a:ln>
        </p:spPr>
        <p:txBody>
          <a:bodyPr wrap="none" anchor="ctr"/>
          <a:lstStyle/>
          <a:p>
            <a:pPr algn="ctr"/>
            <a:r>
              <a:rPr lang="zh-TW" altLang="en-US" sz="3600" b="1">
                <a:solidFill>
                  <a:schemeClr val="bg1"/>
                </a:solidFill>
              </a:rPr>
              <a:t>使</a:t>
            </a:r>
          </a:p>
          <a:p>
            <a:pPr algn="ctr"/>
            <a:r>
              <a:rPr lang="zh-TW" altLang="en-US" sz="3600" b="1">
                <a:solidFill>
                  <a:schemeClr val="bg1"/>
                </a:solidFill>
              </a:rPr>
              <a:t>命</a:t>
            </a:r>
          </a:p>
        </p:txBody>
      </p:sp>
      <p:sp>
        <p:nvSpPr>
          <p:cNvPr id="36868" name="AutoShape 6"/>
          <p:cNvSpPr>
            <a:spLocks noChangeArrowheads="1"/>
          </p:cNvSpPr>
          <p:nvPr/>
        </p:nvSpPr>
        <p:spPr bwMode="auto">
          <a:xfrm>
            <a:off x="539750" y="2349500"/>
            <a:ext cx="1584325" cy="1368425"/>
          </a:xfrm>
          <a:prstGeom prst="rightArrowCallout">
            <a:avLst>
              <a:gd name="adj1" fmla="val 25000"/>
              <a:gd name="adj2" fmla="val 25000"/>
              <a:gd name="adj3" fmla="val 19296"/>
              <a:gd name="adj4" fmla="val 66667"/>
            </a:avLst>
          </a:prstGeom>
          <a:solidFill>
            <a:srgbClr val="008000"/>
          </a:solidFill>
          <a:ln w="9525">
            <a:solidFill>
              <a:schemeClr val="tx1"/>
            </a:solidFill>
            <a:miter lim="800000"/>
            <a:headEnd/>
            <a:tailEnd/>
          </a:ln>
        </p:spPr>
        <p:txBody>
          <a:bodyPr wrap="none" anchor="ctr"/>
          <a:lstStyle/>
          <a:p>
            <a:pPr algn="ctr"/>
            <a:r>
              <a:rPr lang="zh-TW" altLang="en-US" sz="3600" b="1">
                <a:solidFill>
                  <a:schemeClr val="bg1"/>
                </a:solidFill>
              </a:rPr>
              <a:t>願</a:t>
            </a:r>
          </a:p>
          <a:p>
            <a:pPr algn="ctr"/>
            <a:r>
              <a:rPr lang="zh-TW" altLang="en-US" sz="3600" b="1">
                <a:solidFill>
                  <a:schemeClr val="bg1"/>
                </a:solidFill>
              </a:rPr>
              <a:t>景</a:t>
            </a:r>
          </a:p>
        </p:txBody>
      </p:sp>
      <p:sp>
        <p:nvSpPr>
          <p:cNvPr id="36869" name="AutoShape 7"/>
          <p:cNvSpPr>
            <a:spLocks noChangeArrowheads="1"/>
          </p:cNvSpPr>
          <p:nvPr/>
        </p:nvSpPr>
        <p:spPr bwMode="auto">
          <a:xfrm>
            <a:off x="539750" y="4224338"/>
            <a:ext cx="1584325" cy="1368425"/>
          </a:xfrm>
          <a:prstGeom prst="rightArrowCallout">
            <a:avLst>
              <a:gd name="adj1" fmla="val 25000"/>
              <a:gd name="adj2" fmla="val 25000"/>
              <a:gd name="adj3" fmla="val 19296"/>
              <a:gd name="adj4" fmla="val 66667"/>
            </a:avLst>
          </a:prstGeom>
          <a:solidFill>
            <a:srgbClr val="9900FF"/>
          </a:solidFill>
          <a:ln w="9525">
            <a:solidFill>
              <a:schemeClr val="tx1"/>
            </a:solidFill>
            <a:miter lim="800000"/>
            <a:headEnd/>
            <a:tailEnd/>
          </a:ln>
        </p:spPr>
        <p:txBody>
          <a:bodyPr wrap="none" anchor="ctr"/>
          <a:lstStyle/>
          <a:p>
            <a:pPr algn="ctr"/>
            <a:r>
              <a:rPr lang="zh-TW" altLang="en-US" sz="3600" b="1">
                <a:solidFill>
                  <a:schemeClr val="bg1"/>
                </a:solidFill>
              </a:rPr>
              <a:t>目</a:t>
            </a:r>
          </a:p>
          <a:p>
            <a:pPr algn="ctr"/>
            <a:r>
              <a:rPr lang="zh-TW" altLang="en-US" sz="3600" b="1">
                <a:solidFill>
                  <a:schemeClr val="bg1"/>
                </a:solidFill>
              </a:rPr>
              <a:t>標</a:t>
            </a:r>
          </a:p>
        </p:txBody>
      </p:sp>
      <p:sp>
        <p:nvSpPr>
          <p:cNvPr id="36870" name="Text Box 8"/>
          <p:cNvSpPr txBox="1">
            <a:spLocks noChangeArrowheads="1"/>
          </p:cNvSpPr>
          <p:nvPr/>
        </p:nvSpPr>
        <p:spPr bwMode="auto">
          <a:xfrm>
            <a:off x="2233613" y="2678113"/>
            <a:ext cx="6659562" cy="582612"/>
          </a:xfrm>
          <a:prstGeom prst="rect">
            <a:avLst/>
          </a:prstGeom>
          <a:noFill/>
          <a:ln w="9525">
            <a:noFill/>
            <a:miter lim="800000"/>
            <a:headEnd/>
            <a:tailEnd/>
          </a:ln>
        </p:spPr>
        <p:txBody>
          <a:bodyPr>
            <a:spAutoFit/>
          </a:bodyPr>
          <a:lstStyle/>
          <a:p>
            <a:pPr marL="457200" indent="-457200">
              <a:lnSpc>
                <a:spcPct val="130000"/>
              </a:lnSpc>
              <a:spcBef>
                <a:spcPct val="80000"/>
              </a:spcBef>
              <a:buFont typeface="Wingdings" pitchFamily="2" charset="2"/>
              <a:buNone/>
            </a:pPr>
            <a:r>
              <a:rPr kumimoji="0" lang="zh-TW" altLang="en-US" sz="2600" b="1">
                <a:solidFill>
                  <a:srgbClr val="FFFF00"/>
                </a:solidFill>
                <a:latin typeface="Courier New" pitchFamily="49" charset="0"/>
              </a:rPr>
              <a:t>通過</a:t>
            </a:r>
            <a:r>
              <a:rPr kumimoji="0" lang="en-US" altLang="zh-TW" sz="2600" b="1">
                <a:solidFill>
                  <a:srgbClr val="FFFF00"/>
                </a:solidFill>
                <a:latin typeface="Courier New" pitchFamily="49" charset="0"/>
              </a:rPr>
              <a:t>JCI</a:t>
            </a:r>
            <a:r>
              <a:rPr kumimoji="0" lang="zh-TW" altLang="en-US" sz="2600" b="1">
                <a:solidFill>
                  <a:srgbClr val="FFFF00"/>
                </a:solidFill>
                <a:latin typeface="Courier New" pitchFamily="49" charset="0"/>
              </a:rPr>
              <a:t>國際評鑑，成為優質連鎖醫療集團。</a:t>
            </a:r>
          </a:p>
        </p:txBody>
      </p:sp>
      <p:sp>
        <p:nvSpPr>
          <p:cNvPr id="36871" name="Text Box 9"/>
          <p:cNvSpPr txBox="1">
            <a:spLocks noChangeArrowheads="1"/>
          </p:cNvSpPr>
          <p:nvPr/>
        </p:nvSpPr>
        <p:spPr bwMode="auto">
          <a:xfrm>
            <a:off x="2232025" y="4437063"/>
            <a:ext cx="7019925" cy="1101725"/>
          </a:xfrm>
          <a:prstGeom prst="rect">
            <a:avLst/>
          </a:prstGeom>
          <a:noFill/>
          <a:ln w="9525">
            <a:noFill/>
            <a:miter lim="800000"/>
            <a:headEnd/>
            <a:tailEnd/>
          </a:ln>
        </p:spPr>
        <p:txBody>
          <a:bodyPr>
            <a:spAutoFit/>
          </a:bodyPr>
          <a:lstStyle/>
          <a:p>
            <a:pPr>
              <a:lnSpc>
                <a:spcPct val="130000"/>
              </a:lnSpc>
              <a:spcBef>
                <a:spcPct val="80000"/>
              </a:spcBef>
              <a:buFont typeface="Wingdings" pitchFamily="2" charset="2"/>
              <a:buNone/>
            </a:pPr>
            <a:r>
              <a:rPr lang="zh-TW" altLang="en-US" sz="2600" b="1">
                <a:solidFill>
                  <a:srgbClr val="FFFF00"/>
                </a:solidFill>
                <a:latin typeface="Courier New" pitchFamily="49" charset="0"/>
              </a:rPr>
              <a:t>遵循政府法令，結合兩岸醫療，開發華人醫療市場，為兩岸共創契機</a:t>
            </a:r>
            <a:r>
              <a:rPr lang="zh-TW" altLang="en-US" sz="2600" b="1">
                <a:solidFill>
                  <a:srgbClr val="9900FF"/>
                </a:solidFill>
                <a:latin typeface="Courier New" pitchFamily="49"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37891"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t>台灣諾貝爾醫療集團簡介</a:t>
            </a:r>
            <a:endParaRPr lang="en-US" altLang="zh-TW" smtClean="0"/>
          </a:p>
          <a:p>
            <a:pPr marL="812800" indent="-812800" eaLnBrk="1" hangingPunct="1">
              <a:buFont typeface="新細明體" pitchFamily="18" charset="-120"/>
              <a:buAutoNum type="ea1ChtPeriod"/>
              <a:tabLst>
                <a:tab pos="1703388" algn="l"/>
              </a:tabLst>
            </a:pPr>
            <a:r>
              <a:rPr lang="zh-TW" altLang="en-US" b="1" smtClean="0">
                <a:solidFill>
                  <a:srgbClr val="FFFF00"/>
                </a:solidFill>
                <a:latin typeface="Arial" pitchFamily="34" charset="0"/>
              </a:rPr>
              <a:t>台灣</a:t>
            </a:r>
            <a:r>
              <a:rPr lang="zh-TW" altLang="en-US" smtClean="0">
                <a:solidFill>
                  <a:srgbClr val="FFFF00"/>
                </a:solidFill>
              </a:rPr>
              <a:t>醫療管理發展經驗</a:t>
            </a:r>
            <a:endParaRPr lang="en-US" altLang="zh-TW" smtClean="0">
              <a:solidFill>
                <a:srgbClr val="FFFF00"/>
              </a:solidFill>
            </a:endParaRPr>
          </a:p>
          <a:p>
            <a:pPr marL="812800" indent="-812800" eaLnBrk="1" hangingPunct="1">
              <a:buFont typeface="新細明體" pitchFamily="18" charset="-120"/>
              <a:buAutoNum type="ea1ChtPeriod"/>
              <a:tabLst>
                <a:tab pos="1703388" algn="l"/>
              </a:tabLst>
            </a:pPr>
            <a:r>
              <a:rPr lang="zh-TW" altLang="en-US" smtClean="0">
                <a:cs typeface="Times New Roman" pitchFamily="18" charset="0"/>
              </a:rPr>
              <a:t>台湾微整型美容医學会</a:t>
            </a:r>
            <a:r>
              <a:rPr lang="zh-TW" altLang="en-US" smtClean="0"/>
              <a:t>簡介</a:t>
            </a:r>
            <a:endParaRPr lang="en-US" altLang="zh-TW" smtClean="0">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醫美行業現況及</a:t>
            </a:r>
            <a:r>
              <a:rPr lang="zh-TW" altLang="en-US" b="1" smtClean="0">
                <a:latin typeface="Arial" pitchFamily="34" charset="0"/>
              </a:rPr>
              <a:t>監管</a:t>
            </a:r>
            <a:endParaRPr lang="en-US" altLang="zh-TW" b="1" smtClean="0">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醫美行業管理及營銷</a:t>
            </a:r>
            <a:endParaRPr lang="en-US" altLang="zh-TW" smtClean="0"/>
          </a:p>
          <a:p>
            <a:pPr marL="812800" indent="-812800" eaLnBrk="1" hangingPunct="1">
              <a:buFont typeface="新細明體" pitchFamily="18" charset="-120"/>
              <a:buAutoNum type="ea1ChtPeriod"/>
              <a:tabLst>
                <a:tab pos="1703388" algn="l"/>
              </a:tabLst>
            </a:pPr>
            <a:r>
              <a:rPr lang="zh-TW" altLang="en-US" smtClean="0"/>
              <a:t>推動海峽兩岸醫療合作</a:t>
            </a:r>
            <a:endParaRPr lang="en-US" altLang="zh-TW" smtClean="0"/>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標題 1"/>
          <p:cNvSpPr>
            <a:spLocks noGrp="1"/>
          </p:cNvSpPr>
          <p:nvPr>
            <p:ph type="title"/>
          </p:nvPr>
        </p:nvSpPr>
        <p:spPr/>
        <p:txBody>
          <a:bodyPr/>
          <a:lstStyle/>
          <a:p>
            <a:pPr>
              <a:defRPr/>
            </a:pPr>
            <a:r>
              <a:rPr lang="zh-CN" altLang="en-US" b="1" dirty="0" smtClean="0">
                <a:latin typeface="微軟正黑體" pitchFamily="34" charset="-120"/>
                <a:ea typeface="微軟正黑體" pitchFamily="34" charset="-120"/>
              </a:rPr>
              <a:t>借鉴台湾</a:t>
            </a:r>
            <a:r>
              <a:rPr lang="zh-TW" altLang="en-US" b="1" dirty="0" smtClean="0">
                <a:latin typeface="微軟正黑體" pitchFamily="34" charset="-120"/>
                <a:ea typeface="微軟正黑體" pitchFamily="34" charset="-120"/>
              </a:rPr>
              <a:t>長庚</a:t>
            </a:r>
            <a:r>
              <a:rPr lang="zh-CN" altLang="en-US" b="1" dirty="0" smtClean="0">
                <a:latin typeface="微軟正黑體" pitchFamily="34" charset="-120"/>
                <a:ea typeface="微軟正黑體" pitchFamily="34" charset="-120"/>
              </a:rPr>
              <a:t>医院管理经验</a:t>
            </a:r>
            <a:endParaRPr lang="zh-TW" altLang="en-US" b="1" dirty="0" smtClean="0">
              <a:latin typeface="微軟正黑體" pitchFamily="34" charset="-120"/>
              <a:ea typeface="微軟正黑體" pitchFamily="34" charset="-120"/>
            </a:endParaRPr>
          </a:p>
        </p:txBody>
      </p:sp>
      <p:sp>
        <p:nvSpPr>
          <p:cNvPr id="43011" name="內容版面配置區 2"/>
          <p:cNvSpPr>
            <a:spLocks noGrp="1"/>
          </p:cNvSpPr>
          <p:nvPr>
            <p:ph idx="1"/>
          </p:nvPr>
        </p:nvSpPr>
        <p:spPr>
          <a:xfrm>
            <a:off x="915988" y="1628775"/>
            <a:ext cx="7772400" cy="4530725"/>
          </a:xfrm>
        </p:spPr>
        <p:txBody>
          <a:bodyPr/>
          <a:lstStyle/>
          <a:p>
            <a:pPr eaLnBrk="1" hangingPunct="1">
              <a:spcBef>
                <a:spcPts val="1200"/>
              </a:spcBef>
            </a:pPr>
            <a:r>
              <a:rPr lang="zh-CN" altLang="en-US" b="1" smtClean="0">
                <a:solidFill>
                  <a:schemeClr val="tx2"/>
                </a:solidFill>
                <a:latin typeface="微軟正黑體" pitchFamily="34" charset="-120"/>
                <a:ea typeface="微軟正黑體" pitchFamily="34" charset="-120"/>
              </a:rPr>
              <a:t>评鉴发展经验</a:t>
            </a:r>
            <a:endParaRPr lang="en-US" altLang="zh-TW" b="1" smtClean="0">
              <a:solidFill>
                <a:schemeClr val="tx2"/>
              </a:solidFill>
              <a:latin typeface="微軟正黑體" pitchFamily="34" charset="-120"/>
              <a:ea typeface="微軟正黑體" pitchFamily="34" charset="-120"/>
            </a:endParaRPr>
          </a:p>
          <a:p>
            <a:pPr eaLnBrk="1" hangingPunct="1">
              <a:spcBef>
                <a:spcPts val="1200"/>
              </a:spcBef>
            </a:pPr>
            <a:r>
              <a:rPr lang="zh-CN" altLang="en-US" b="1" smtClean="0">
                <a:solidFill>
                  <a:schemeClr val="tx2"/>
                </a:solidFill>
                <a:latin typeface="微軟正黑體" pitchFamily="34" charset="-120"/>
                <a:ea typeface="微軟正黑體" pitchFamily="34" charset="-120"/>
              </a:rPr>
              <a:t>质量管理与病人安全体系</a:t>
            </a:r>
            <a:endParaRPr lang="en-US" altLang="zh-TW" b="1" smtClean="0">
              <a:solidFill>
                <a:schemeClr val="tx2"/>
              </a:solidFill>
              <a:latin typeface="微軟正黑體" pitchFamily="34" charset="-120"/>
              <a:ea typeface="微軟正黑體" pitchFamily="34" charset="-120"/>
            </a:endParaRPr>
          </a:p>
          <a:p>
            <a:pPr eaLnBrk="1" hangingPunct="1">
              <a:spcBef>
                <a:spcPts val="1200"/>
              </a:spcBef>
            </a:pPr>
            <a:r>
              <a:rPr lang="zh-CN" altLang="en-US" b="1" smtClean="0">
                <a:solidFill>
                  <a:schemeClr val="tx2"/>
                </a:solidFill>
                <a:latin typeface="微軟正黑體" pitchFamily="34" charset="-120"/>
                <a:ea typeface="微軟正黑體" pitchFamily="34" charset="-120"/>
              </a:rPr>
              <a:t>信息系统应用</a:t>
            </a:r>
            <a:endParaRPr lang="en-US" altLang="zh-TW" b="1" smtClean="0">
              <a:solidFill>
                <a:schemeClr val="tx2"/>
              </a:solidFill>
              <a:latin typeface="微軟正黑體" pitchFamily="34" charset="-120"/>
              <a:ea typeface="微軟正黑體" pitchFamily="34" charset="-120"/>
            </a:endParaRPr>
          </a:p>
          <a:p>
            <a:pPr eaLnBrk="1" hangingPunct="1">
              <a:spcBef>
                <a:spcPts val="1200"/>
              </a:spcBef>
            </a:pPr>
            <a:r>
              <a:rPr lang="zh-CN" altLang="en-US" b="1" smtClean="0">
                <a:solidFill>
                  <a:schemeClr val="tx2"/>
                </a:solidFill>
                <a:latin typeface="微軟正黑體" pitchFamily="34" charset="-120"/>
                <a:ea typeface="微軟正黑體" pitchFamily="34" charset="-120"/>
              </a:rPr>
              <a:t>专科经营分析</a:t>
            </a:r>
            <a:endParaRPr lang="en-US" altLang="zh-TW" b="1" smtClean="0">
              <a:solidFill>
                <a:schemeClr val="tx2"/>
              </a:solidFill>
              <a:latin typeface="微軟正黑體" pitchFamily="34" charset="-120"/>
              <a:ea typeface="微軟正黑體" pitchFamily="34" charset="-120"/>
            </a:endParaRPr>
          </a:p>
          <a:p>
            <a:pPr eaLnBrk="1" hangingPunct="1">
              <a:spcBef>
                <a:spcPts val="1200"/>
              </a:spcBef>
            </a:pPr>
            <a:r>
              <a:rPr lang="zh-CN" altLang="en-US" b="1" smtClean="0">
                <a:solidFill>
                  <a:schemeClr val="tx2"/>
                </a:solidFill>
                <a:latin typeface="微軟正黑體" pitchFamily="34" charset="-120"/>
                <a:ea typeface="微軟正黑體" pitchFamily="34" charset="-120"/>
              </a:rPr>
              <a:t>导入绩效制度</a:t>
            </a:r>
            <a:endParaRPr lang="en-US" altLang="zh-TW" b="1" smtClean="0">
              <a:solidFill>
                <a:schemeClr val="tx2"/>
              </a:solidFill>
              <a:latin typeface="微軟正黑體" pitchFamily="34" charset="-120"/>
              <a:ea typeface="微軟正黑體" pitchFamily="34" charset="-120"/>
            </a:endParaRPr>
          </a:p>
          <a:p>
            <a:pPr eaLnBrk="1" hangingPunct="1">
              <a:spcBef>
                <a:spcPts val="1200"/>
              </a:spcBef>
            </a:pPr>
            <a:r>
              <a:rPr lang="zh-CN" altLang="en-US" b="1" smtClean="0">
                <a:solidFill>
                  <a:schemeClr val="tx2"/>
                </a:solidFill>
                <a:latin typeface="微軟正黑體" pitchFamily="34" charset="-120"/>
                <a:ea typeface="微軟正黑體" pitchFamily="34" charset="-120"/>
              </a:rPr>
              <a:t>医学人文的融入</a:t>
            </a:r>
            <a:endParaRPr lang="zh-TW" altLang="en-US" b="1" smtClean="0">
              <a:solidFill>
                <a:schemeClr val="tx2"/>
              </a:solidFill>
              <a:latin typeface="微軟正黑體" pitchFamily="34" charset="-120"/>
              <a:ea typeface="微軟正黑體" pitchFamily="34" charset="-120"/>
            </a:endParaRPr>
          </a:p>
        </p:txBody>
      </p:sp>
      <p:sp>
        <p:nvSpPr>
          <p:cNvPr id="67588" name="投影片編號版面配置區 1"/>
          <p:cNvSpPr>
            <a:spLocks noGrp="1"/>
          </p:cNvSpPr>
          <p:nvPr>
            <p:ph type="sldNum" sz="quarter" idx="12"/>
          </p:nvPr>
        </p:nvSpPr>
        <p:spPr/>
        <p:txBody>
          <a:bodyPr/>
          <a:lstStyle/>
          <a:p>
            <a:pPr>
              <a:defRPr/>
            </a:pPr>
            <a:fld id="{AFF806D4-0C82-403C-8278-FF8720481FFF}" type="slidenum">
              <a:rPr lang="en-US" altLang="ja-JP" smtClean="0"/>
              <a:pPr>
                <a:defRPr/>
              </a:pPr>
              <a:t>26</a:t>
            </a:fld>
            <a:endParaRPr lang="en-US" altLang="ja-JP"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標題 1"/>
          <p:cNvSpPr>
            <a:spLocks noGrp="1"/>
          </p:cNvSpPr>
          <p:nvPr>
            <p:ph type="title"/>
          </p:nvPr>
        </p:nvSpPr>
        <p:spPr>
          <a:xfrm>
            <a:off x="0" y="277813"/>
            <a:ext cx="9144000" cy="1143000"/>
          </a:xfrm>
        </p:spPr>
        <p:txBody>
          <a:bodyPr/>
          <a:lstStyle/>
          <a:p>
            <a:pPr>
              <a:defRPr/>
            </a:pPr>
            <a:r>
              <a:rPr lang="en-US" altLang="zh-CN" b="1" dirty="0" smtClean="0">
                <a:latin typeface="微軟正黑體" pitchFamily="34" charset="-120"/>
                <a:ea typeface="微軟正黑體" pitchFamily="34" charset="-120"/>
              </a:rPr>
              <a:t>A-1</a:t>
            </a:r>
            <a:r>
              <a:rPr lang="zh-CN" altLang="en-US" b="1" dirty="0" smtClean="0">
                <a:latin typeface="微軟正黑體" pitchFamily="34" charset="-120"/>
                <a:ea typeface="微軟正黑體" pitchFamily="34" charset="-120"/>
              </a:rPr>
              <a:t>透过评鉴过程提升医院管理价值</a:t>
            </a:r>
            <a:endParaRPr lang="zh-TW" altLang="en-US" b="1" dirty="0" smtClean="0">
              <a:latin typeface="微軟正黑體" pitchFamily="34" charset="-120"/>
              <a:ea typeface="微軟正黑體" pitchFamily="34" charset="-120"/>
            </a:endParaRPr>
          </a:p>
        </p:txBody>
      </p:sp>
      <p:graphicFrame>
        <p:nvGraphicFramePr>
          <p:cNvPr id="6" name="內容版面配置區 4"/>
          <p:cNvGraphicFramePr>
            <a:graphicFrameLocks/>
          </p:cNvGraphicFramePr>
          <p:nvPr/>
        </p:nvGraphicFramePr>
        <p:xfrm>
          <a:off x="849740" y="1752600"/>
          <a:ext cx="7977737" cy="4530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8612" name="投影片編號版面配置區 1"/>
          <p:cNvSpPr>
            <a:spLocks noGrp="1"/>
          </p:cNvSpPr>
          <p:nvPr>
            <p:ph type="sldNum" sz="quarter" idx="12"/>
          </p:nvPr>
        </p:nvSpPr>
        <p:spPr/>
        <p:txBody>
          <a:bodyPr/>
          <a:lstStyle/>
          <a:p>
            <a:pPr>
              <a:defRPr/>
            </a:pPr>
            <a:fld id="{8AF1399A-D8DB-479F-8F98-A713EB58DCF2}" type="slidenum">
              <a:rPr lang="en-US" altLang="ja-JP" smtClean="0"/>
              <a:pPr>
                <a:defRPr/>
              </a:pPr>
              <a:t>27</a:t>
            </a:fld>
            <a:endParaRPr lang="en-US" altLang="ja-JP"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標題 1"/>
          <p:cNvSpPr>
            <a:spLocks noGrp="1"/>
          </p:cNvSpPr>
          <p:nvPr>
            <p:ph type="title"/>
          </p:nvPr>
        </p:nvSpPr>
        <p:spPr>
          <a:xfrm>
            <a:off x="214313" y="188913"/>
            <a:ext cx="8715375" cy="1143000"/>
          </a:xfrm>
        </p:spPr>
        <p:txBody>
          <a:bodyPr/>
          <a:lstStyle/>
          <a:p>
            <a:pPr>
              <a:defRPr/>
            </a:pPr>
            <a:r>
              <a:rPr lang="en-US" altLang="zh-CN" b="1" dirty="0" smtClean="0">
                <a:latin typeface="微軟正黑體" pitchFamily="34" charset="-120"/>
                <a:ea typeface="微軟正黑體" pitchFamily="34" charset="-120"/>
              </a:rPr>
              <a:t>A-2</a:t>
            </a:r>
            <a:r>
              <a:rPr lang="zh-TW" altLang="en-US" b="1" dirty="0" smtClean="0">
                <a:latin typeface="微軟正黑體" pitchFamily="34" charset="-120"/>
                <a:ea typeface="微軟正黑體" pitchFamily="34" charset="-120"/>
              </a:rPr>
              <a:t>导入</a:t>
            </a:r>
            <a:r>
              <a:rPr lang="en-US" altLang="zh-TW" b="1" dirty="0" smtClean="0">
                <a:latin typeface="微軟正黑體" pitchFamily="34" charset="-120"/>
                <a:ea typeface="微軟正黑體" pitchFamily="34" charset="-120"/>
              </a:rPr>
              <a:t>JCI</a:t>
            </a:r>
            <a:r>
              <a:rPr lang="zh-CN" altLang="en-US" b="1" dirty="0" smtClean="0">
                <a:latin typeface="微軟正黑體" pitchFamily="34" charset="-120"/>
                <a:ea typeface="微軟正黑體" pitchFamily="34" charset="-120"/>
              </a:rPr>
              <a:t>评鉴落实以病人为中心</a:t>
            </a:r>
            <a:endParaRPr lang="zh-TW" altLang="en-US" b="1" dirty="0" smtClean="0">
              <a:latin typeface="微軟正黑體" pitchFamily="34" charset="-120"/>
              <a:ea typeface="微軟正黑體" pitchFamily="34" charset="-120"/>
            </a:endParaRPr>
          </a:p>
        </p:txBody>
      </p:sp>
      <p:pic>
        <p:nvPicPr>
          <p:cNvPr id="4" name="Picture 4"/>
          <p:cNvPicPr>
            <a:picLocks noChangeAspect="1" noChangeArrowheads="1"/>
          </p:cNvPicPr>
          <p:nvPr/>
        </p:nvPicPr>
        <p:blipFill rotWithShape="1">
          <a:blip r:embed="rId2" cstate="email">
            <a:clrChange>
              <a:clrFrom>
                <a:srgbClr val="E8F9FD"/>
              </a:clrFrom>
              <a:clrTo>
                <a:srgbClr val="E8F9FD">
                  <a:alpha val="0"/>
                </a:srgbClr>
              </a:clrTo>
            </a:clrChange>
          </a:blip>
          <a:srcRect/>
          <a:stretch/>
        </p:blipFill>
        <p:spPr bwMode="auto">
          <a:xfrm>
            <a:off x="949325" y="1762125"/>
            <a:ext cx="7585075" cy="4787900"/>
          </a:xfrm>
          <a:prstGeom prst="rect">
            <a:avLst/>
          </a:prstGeom>
          <a:noFill/>
          <a:ln>
            <a:noFill/>
          </a:ln>
          <a:effectLst>
            <a:outerShdw blurRad="50800" dist="38100" dir="2700000" algn="tl" rotWithShape="0">
              <a:prstClr val="black">
                <a:alpha val="40000"/>
              </a:prstClr>
            </a:outerShdw>
          </a:effectLst>
          <a:extLst/>
        </p:spPr>
      </p:pic>
      <p:sp>
        <p:nvSpPr>
          <p:cNvPr id="5" name="內容版面配置區 2"/>
          <p:cNvSpPr>
            <a:spLocks noGrp="1"/>
          </p:cNvSpPr>
          <p:nvPr>
            <p:ph idx="1"/>
          </p:nvPr>
        </p:nvSpPr>
        <p:spPr>
          <a:xfrm>
            <a:off x="949325" y="2825750"/>
            <a:ext cx="7585075" cy="3724275"/>
          </a:xfrm>
          <a:solidFill>
            <a:schemeClr val="bg1">
              <a:lumMod val="95000"/>
            </a:schemeClr>
          </a:solidFill>
        </p:spPr>
        <p:txBody>
          <a:bodyPr/>
          <a:lstStyle/>
          <a:p>
            <a:pPr eaLnBrk="1" hangingPunct="1">
              <a:defRPr/>
            </a:pPr>
            <a:r>
              <a:rPr lang="zh-CN" altLang="en-US" sz="2200" b="1" dirty="0" smtClean="0">
                <a:latin typeface="微軟正黑體" pitchFamily="34" charset="-120"/>
                <a:ea typeface="微軟正黑體" pitchFamily="34" charset="-120"/>
              </a:rPr>
              <a:t>强调团队合作</a:t>
            </a:r>
            <a:endParaRPr lang="zh-TW" altLang="en-US" sz="2200" b="1" dirty="0" smtClean="0">
              <a:latin typeface="微軟正黑體" pitchFamily="34" charset="-120"/>
              <a:ea typeface="微軟正黑體" pitchFamily="34" charset="-120"/>
            </a:endParaRPr>
          </a:p>
          <a:p>
            <a:pPr eaLnBrk="1" hangingPunct="1">
              <a:defRPr/>
            </a:pPr>
            <a:r>
              <a:rPr lang="zh-CN" altLang="en-US" sz="2200" b="1" dirty="0" smtClean="0">
                <a:solidFill>
                  <a:srgbClr val="FFFF00"/>
                </a:solidFill>
                <a:latin typeface="微軟正黑體" pitchFamily="34" charset="-120"/>
                <a:ea typeface="微軟正黑體" pitchFamily="34" charset="-120"/>
              </a:rPr>
              <a:t>强调由上而下的质量目标与全员品管</a:t>
            </a:r>
            <a:endParaRPr lang="zh-TW" altLang="en-US" sz="2200" b="1" dirty="0" smtClean="0">
              <a:solidFill>
                <a:srgbClr val="FFFF00"/>
              </a:solidFill>
              <a:latin typeface="微軟正黑體" pitchFamily="34" charset="-120"/>
              <a:ea typeface="微軟正黑體" pitchFamily="34" charset="-120"/>
            </a:endParaRPr>
          </a:p>
          <a:p>
            <a:pPr eaLnBrk="1" hangingPunct="1">
              <a:defRPr/>
            </a:pPr>
            <a:r>
              <a:rPr lang="zh-CN" altLang="en-US" sz="2200" b="1" dirty="0" smtClean="0">
                <a:latin typeface="微軟正黑體" pitchFamily="34" charset="-120"/>
                <a:ea typeface="微軟正黑體" pitchFamily="34" charset="-120"/>
              </a:rPr>
              <a:t>落实说写作一致的标准</a:t>
            </a:r>
            <a:endParaRPr lang="zh-TW" altLang="en-US" sz="2200" b="1" dirty="0" smtClean="0">
              <a:latin typeface="微軟正黑體" pitchFamily="34" charset="-120"/>
              <a:ea typeface="微軟正黑體" pitchFamily="34" charset="-120"/>
            </a:endParaRPr>
          </a:p>
          <a:p>
            <a:pPr eaLnBrk="1" hangingPunct="1">
              <a:defRPr/>
            </a:pPr>
            <a:r>
              <a:rPr lang="zh-CN" altLang="en-US" sz="2200" b="1" dirty="0" smtClean="0">
                <a:solidFill>
                  <a:srgbClr val="FFFF00"/>
                </a:solidFill>
                <a:latin typeface="微軟正黑體" pitchFamily="34" charset="-120"/>
                <a:ea typeface="微軟正黑體" pitchFamily="34" charset="-120"/>
              </a:rPr>
              <a:t>保障病人与家属的权益</a:t>
            </a:r>
            <a:endParaRPr lang="zh-TW" altLang="en-US" sz="2200" b="1" dirty="0" smtClean="0">
              <a:solidFill>
                <a:srgbClr val="FFFF00"/>
              </a:solidFill>
              <a:latin typeface="微軟正黑體" pitchFamily="34" charset="-120"/>
              <a:ea typeface="微軟正黑體" pitchFamily="34" charset="-120"/>
            </a:endParaRPr>
          </a:p>
          <a:p>
            <a:pPr eaLnBrk="1" hangingPunct="1">
              <a:defRPr/>
            </a:pPr>
            <a:r>
              <a:rPr lang="zh-CN" altLang="en-US" sz="2200" b="1" dirty="0" smtClean="0">
                <a:latin typeface="微軟正黑體" pitchFamily="34" charset="-120"/>
                <a:ea typeface="微軟正黑體" pitchFamily="34" charset="-120"/>
              </a:rPr>
              <a:t>重视病人与家属的卫教</a:t>
            </a:r>
            <a:endParaRPr lang="zh-TW" altLang="en-US" sz="2200" b="1" dirty="0" smtClean="0">
              <a:latin typeface="微軟正黑體" pitchFamily="34" charset="-120"/>
              <a:ea typeface="微軟正黑體" pitchFamily="34" charset="-120"/>
            </a:endParaRPr>
          </a:p>
          <a:p>
            <a:pPr eaLnBrk="1" hangingPunct="1">
              <a:defRPr/>
            </a:pPr>
            <a:r>
              <a:rPr lang="zh-CN" altLang="en-US" sz="2200" b="1" dirty="0" smtClean="0">
                <a:solidFill>
                  <a:srgbClr val="FFFF00"/>
                </a:solidFill>
                <a:latin typeface="微軟正黑體" pitchFamily="34" charset="-120"/>
                <a:ea typeface="微軟正黑體" pitchFamily="34" charset="-120"/>
              </a:rPr>
              <a:t>不但重视病人安全，也强调员工的安全</a:t>
            </a:r>
            <a:endParaRPr lang="zh-TW" altLang="en-US" sz="2200" b="1" dirty="0" smtClean="0">
              <a:solidFill>
                <a:srgbClr val="FFFF00"/>
              </a:solidFill>
              <a:latin typeface="微軟正黑體" pitchFamily="34" charset="-120"/>
              <a:ea typeface="微軟正黑體" pitchFamily="34" charset="-120"/>
            </a:endParaRPr>
          </a:p>
          <a:p>
            <a:pPr eaLnBrk="1" hangingPunct="1">
              <a:defRPr/>
            </a:pPr>
            <a:r>
              <a:rPr lang="zh-CN" altLang="en-US" sz="2200" b="1" dirty="0" smtClean="0">
                <a:latin typeface="微軟正黑體" pitchFamily="34" charset="-120"/>
                <a:ea typeface="微軟正黑體" pitchFamily="34" charset="-120"/>
              </a:rPr>
              <a:t>强调药品专业管理与安全</a:t>
            </a:r>
            <a:endParaRPr lang="zh-TW" altLang="en-US" sz="2200" b="1" dirty="0" smtClean="0">
              <a:latin typeface="微軟正黑體" pitchFamily="34" charset="-120"/>
              <a:ea typeface="微軟正黑體" pitchFamily="34" charset="-120"/>
            </a:endParaRPr>
          </a:p>
          <a:p>
            <a:pPr eaLnBrk="1" hangingPunct="1">
              <a:defRPr/>
            </a:pPr>
            <a:r>
              <a:rPr lang="zh-CN" altLang="en-US" sz="2200" b="1" dirty="0" smtClean="0">
                <a:solidFill>
                  <a:srgbClr val="FFFF00"/>
                </a:solidFill>
                <a:latin typeface="微軟正黑體" pitchFamily="34" charset="-120"/>
                <a:ea typeface="微軟正黑體" pitchFamily="34" charset="-120"/>
              </a:rPr>
              <a:t>注重员工资格的认定与训练</a:t>
            </a:r>
            <a:endParaRPr lang="zh-TW" altLang="en-US" sz="2200" b="1" dirty="0" smtClean="0">
              <a:solidFill>
                <a:srgbClr val="FFFF00"/>
              </a:solidFill>
              <a:latin typeface="微軟正黑體" pitchFamily="34" charset="-120"/>
              <a:ea typeface="微軟正黑體" pitchFamily="34" charset="-120"/>
            </a:endParaRPr>
          </a:p>
          <a:p>
            <a:pPr eaLnBrk="1" hangingPunct="1">
              <a:defRPr/>
            </a:pPr>
            <a:r>
              <a:rPr lang="zh-CN" altLang="en-US" sz="2200" b="1" dirty="0" smtClean="0">
                <a:latin typeface="微軟正黑體" pitchFamily="34" charset="-120"/>
                <a:ea typeface="微軟正黑體" pitchFamily="34" charset="-120"/>
              </a:rPr>
              <a:t>要求环境的清洁与感控的风险评估</a:t>
            </a:r>
            <a:endParaRPr lang="zh-TW" altLang="en-US" sz="2200" b="1" dirty="0" smtClean="0">
              <a:latin typeface="微軟正黑體" pitchFamily="34" charset="-120"/>
              <a:ea typeface="微軟正黑體" pitchFamily="34" charset="-120"/>
            </a:endParaRPr>
          </a:p>
          <a:p>
            <a:pPr eaLnBrk="1" hangingPunct="1">
              <a:defRPr/>
            </a:pPr>
            <a:endParaRPr lang="zh-TW" altLang="en-US" dirty="0" smtClean="0"/>
          </a:p>
        </p:txBody>
      </p:sp>
      <p:sp>
        <p:nvSpPr>
          <p:cNvPr id="6" name="矩形 5"/>
          <p:cNvSpPr/>
          <p:nvPr/>
        </p:nvSpPr>
        <p:spPr>
          <a:xfrm>
            <a:off x="949385" y="2405900"/>
            <a:ext cx="7585107" cy="397263"/>
          </a:xfrm>
          <a:prstGeom prst="rect">
            <a:avLst/>
          </a:prstGeom>
          <a:solidFill>
            <a:srgbClr val="333399"/>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kumimoji="0" lang="en-US" altLang="zh-TW" b="1" dirty="0">
                <a:solidFill>
                  <a:srgbClr val="FFFFFF"/>
                </a:solidFill>
                <a:latin typeface="微軟正黑體" pitchFamily="34" charset="-120"/>
                <a:ea typeface="微軟正黑體" pitchFamily="34" charset="-120"/>
              </a:rPr>
              <a:t>JCI</a:t>
            </a:r>
            <a:r>
              <a:rPr kumimoji="0" lang="zh-CN" altLang="en-US" b="1" dirty="0">
                <a:solidFill>
                  <a:srgbClr val="FFFFFF"/>
                </a:solidFill>
                <a:latin typeface="微軟正黑體" pitchFamily="34" charset="-120"/>
                <a:ea typeface="微軟正黑體" pitchFamily="34" charset="-120"/>
              </a:rPr>
              <a:t>全方位落实以病患为中心</a:t>
            </a:r>
            <a:endParaRPr kumimoji="0" lang="zh-TW" altLang="en-US" b="1" dirty="0">
              <a:solidFill>
                <a:srgbClr val="FFFFFF"/>
              </a:solidFill>
              <a:latin typeface="微軟正黑體" pitchFamily="34" charset="-120"/>
              <a:ea typeface="微軟正黑體" pitchFamily="34" charset="-120"/>
            </a:endParaRPr>
          </a:p>
        </p:txBody>
      </p:sp>
      <p:sp>
        <p:nvSpPr>
          <p:cNvPr id="69640" name="投影片編號版面配置區 1"/>
          <p:cNvSpPr>
            <a:spLocks noGrp="1"/>
          </p:cNvSpPr>
          <p:nvPr>
            <p:ph type="sldNum" sz="quarter" idx="12"/>
          </p:nvPr>
        </p:nvSpPr>
        <p:spPr/>
        <p:txBody>
          <a:bodyPr/>
          <a:lstStyle/>
          <a:p>
            <a:pPr>
              <a:defRPr/>
            </a:pPr>
            <a:fld id="{014C36FD-C35E-40F5-B4C7-131D03E60D58}" type="slidenum">
              <a:rPr lang="en-US" altLang="ja-JP" smtClean="0"/>
              <a:pPr>
                <a:defRPr/>
              </a:pPr>
              <a:t>28</a:t>
            </a:fld>
            <a:endParaRPr lang="en-US" altLang="ja-JP"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標題 1"/>
          <p:cNvSpPr>
            <a:spLocks noGrp="1"/>
          </p:cNvSpPr>
          <p:nvPr>
            <p:ph type="title"/>
          </p:nvPr>
        </p:nvSpPr>
        <p:spPr>
          <a:xfrm>
            <a:off x="501650" y="0"/>
            <a:ext cx="8362950" cy="1143000"/>
          </a:xfrm>
        </p:spPr>
        <p:txBody>
          <a:bodyPr/>
          <a:lstStyle/>
          <a:p>
            <a:pPr eaLnBrk="1" hangingPunct="1">
              <a:defRPr/>
            </a:pPr>
            <a:r>
              <a:rPr lang="en-US" altLang="zh-CN" b="1" dirty="0" smtClean="0">
                <a:latin typeface="微軟正黑體" pitchFamily="34" charset="-120"/>
                <a:ea typeface="微軟正黑體" pitchFamily="34" charset="-120"/>
              </a:rPr>
              <a:t>B</a:t>
            </a:r>
            <a:r>
              <a:rPr lang="en-US" altLang="zh-TW" b="1" dirty="0" smtClean="0">
                <a:latin typeface="微軟正黑體" pitchFamily="34" charset="-120"/>
                <a:ea typeface="微軟正黑體" pitchFamily="34" charset="-120"/>
              </a:rPr>
              <a:t>-1</a:t>
            </a:r>
            <a:r>
              <a:rPr lang="en-US" altLang="zh-CN" b="1" dirty="0" smtClean="0">
                <a:latin typeface="微軟正黑體" pitchFamily="34" charset="-120"/>
                <a:ea typeface="微軟正黑體" pitchFamily="34" charset="-120"/>
              </a:rPr>
              <a:t> </a:t>
            </a:r>
            <a:r>
              <a:rPr lang="zh-CN" altLang="en-US" b="1" dirty="0" smtClean="0">
                <a:latin typeface="微軟正黑體" pitchFamily="34" charset="-120"/>
                <a:ea typeface="微軟正黑體" pitchFamily="34" charset="-120"/>
              </a:rPr>
              <a:t>质量管理</a:t>
            </a:r>
            <a:r>
              <a:rPr lang="zh-CN" altLang="en-US" b="1" dirty="0" smtClean="0">
                <a:solidFill>
                  <a:schemeClr val="tx1"/>
                </a:solidFill>
                <a:latin typeface="微軟正黑體" pitchFamily="34" charset="-120"/>
                <a:ea typeface="微軟正黑體" pitchFamily="34" charset="-120"/>
              </a:rPr>
              <a:t>与病人安全体系</a:t>
            </a:r>
            <a:endParaRPr lang="zh-TW" altLang="en-US" dirty="0" smtClean="0">
              <a:solidFill>
                <a:schemeClr val="tx1"/>
              </a:solidFill>
            </a:endParaRPr>
          </a:p>
        </p:txBody>
      </p:sp>
      <p:sp>
        <p:nvSpPr>
          <p:cNvPr id="46083" name="內容版面配置區 2"/>
          <p:cNvSpPr>
            <a:spLocks noGrp="1"/>
          </p:cNvSpPr>
          <p:nvPr>
            <p:ph idx="1"/>
          </p:nvPr>
        </p:nvSpPr>
        <p:spPr>
          <a:xfrm>
            <a:off x="684213" y="1341438"/>
            <a:ext cx="7978775" cy="2159000"/>
          </a:xfrm>
        </p:spPr>
        <p:txBody>
          <a:bodyPr/>
          <a:lstStyle/>
          <a:p>
            <a:pPr eaLnBrk="1" hangingPunct="1"/>
            <a:r>
              <a:rPr lang="zh-CN" altLang="en-US" b="1" smtClean="0">
                <a:solidFill>
                  <a:srgbClr val="FFFF00"/>
                </a:solidFill>
                <a:latin typeface="微軟正黑體" pitchFamily="34" charset="-120"/>
                <a:ea typeface="微軟正黑體" pitchFamily="34" charset="-120"/>
              </a:rPr>
              <a:t>运用多重品管工具，提升医疗质量</a:t>
            </a:r>
            <a:endParaRPr lang="en-US" altLang="zh-TW" b="1" smtClean="0">
              <a:solidFill>
                <a:srgbClr val="FFFF00"/>
              </a:solidFill>
              <a:latin typeface="微軟正黑體" pitchFamily="34" charset="-120"/>
              <a:ea typeface="微軟正黑體" pitchFamily="34" charset="-120"/>
            </a:endParaRPr>
          </a:p>
          <a:p>
            <a:pPr lvl="1" eaLnBrk="1" hangingPunct="1"/>
            <a:r>
              <a:rPr lang="zh-CN" altLang="en-US" sz="2400" b="1" smtClean="0">
                <a:latin typeface="微軟正黑體" pitchFamily="34" charset="-120"/>
                <a:ea typeface="微軟正黑體" pitchFamily="34" charset="-120"/>
              </a:rPr>
              <a:t>举办质量活动，</a:t>
            </a:r>
            <a:r>
              <a:rPr lang="en-US" altLang="zh-CN" sz="2400" b="1" smtClean="0">
                <a:solidFill>
                  <a:srgbClr val="FFFF00"/>
                </a:solidFill>
                <a:latin typeface="微軟正黑體" pitchFamily="34" charset="-120"/>
                <a:ea typeface="微軟正黑體" pitchFamily="34" charset="-120"/>
              </a:rPr>
              <a:t>QCC</a:t>
            </a:r>
            <a:r>
              <a:rPr lang="zh-CN" altLang="en-US" sz="2400" b="1" smtClean="0">
                <a:solidFill>
                  <a:srgbClr val="FFFF00"/>
                </a:solidFill>
                <a:latin typeface="微軟正黑體" pitchFamily="34" charset="-120"/>
                <a:ea typeface="微軟正黑體" pitchFamily="34" charset="-120"/>
              </a:rPr>
              <a:t>、</a:t>
            </a:r>
            <a:r>
              <a:rPr lang="en-US" altLang="zh-CN" sz="2400" b="1" smtClean="0">
                <a:solidFill>
                  <a:srgbClr val="FFFF00"/>
                </a:solidFill>
                <a:latin typeface="微軟正黑體" pitchFamily="34" charset="-120"/>
                <a:ea typeface="微軟正黑體" pitchFamily="34" charset="-120"/>
              </a:rPr>
              <a:t>TQM</a:t>
            </a:r>
            <a:r>
              <a:rPr lang="zh-CN" altLang="en-US" sz="2400" b="1" smtClean="0">
                <a:latin typeface="微軟正黑體" pitchFamily="34" charset="-120"/>
                <a:ea typeface="微軟正黑體" pitchFamily="34" charset="-120"/>
              </a:rPr>
              <a:t>、</a:t>
            </a:r>
            <a:r>
              <a:rPr lang="en-US" altLang="zh-CN" sz="2400" b="1" smtClean="0">
                <a:latin typeface="微軟正黑體" pitchFamily="34" charset="-120"/>
                <a:ea typeface="微軟正黑體" pitchFamily="34" charset="-120"/>
              </a:rPr>
              <a:t>QA</a:t>
            </a:r>
            <a:r>
              <a:rPr lang="zh-CN" altLang="en-US" sz="2400" b="1" smtClean="0">
                <a:latin typeface="微軟正黑體" pitchFamily="34" charset="-120"/>
                <a:ea typeface="微軟正黑體" pitchFamily="34" charset="-120"/>
              </a:rPr>
              <a:t>、</a:t>
            </a:r>
            <a:r>
              <a:rPr lang="en-US" altLang="zh-CN" sz="2400" b="1" smtClean="0">
                <a:latin typeface="微軟正黑體" pitchFamily="34" charset="-120"/>
                <a:ea typeface="微軟正黑體" pitchFamily="34" charset="-120"/>
              </a:rPr>
              <a:t>TQIP</a:t>
            </a:r>
            <a:r>
              <a:rPr lang="zh-CN" altLang="en-US" sz="2400" b="1" smtClean="0">
                <a:latin typeface="微軟正黑體" pitchFamily="34" charset="-120"/>
                <a:ea typeface="微軟正黑體" pitchFamily="34" charset="-120"/>
              </a:rPr>
              <a:t>、</a:t>
            </a:r>
            <a:r>
              <a:rPr lang="en-US" altLang="zh-CN" sz="2400" b="1" smtClean="0">
                <a:solidFill>
                  <a:srgbClr val="FFFF00"/>
                </a:solidFill>
                <a:latin typeface="微軟正黑體" pitchFamily="34" charset="-120"/>
                <a:ea typeface="微軟正黑體" pitchFamily="34" charset="-120"/>
              </a:rPr>
              <a:t>ISO</a:t>
            </a:r>
            <a:r>
              <a:rPr lang="zh-CN" altLang="en-US" sz="2400" b="1" smtClean="0">
                <a:solidFill>
                  <a:srgbClr val="FFFF00"/>
                </a:solidFill>
                <a:latin typeface="微軟正黑體" pitchFamily="34" charset="-120"/>
                <a:ea typeface="微軟正黑體" pitchFamily="34" charset="-120"/>
              </a:rPr>
              <a:t>、</a:t>
            </a:r>
            <a:r>
              <a:rPr lang="en-US" altLang="zh-CN" sz="2400" b="1" smtClean="0">
                <a:solidFill>
                  <a:srgbClr val="FFFF00"/>
                </a:solidFill>
                <a:latin typeface="微軟正黑體" pitchFamily="34" charset="-120"/>
                <a:ea typeface="微軟正黑體" pitchFamily="34" charset="-120"/>
              </a:rPr>
              <a:t>5S</a:t>
            </a:r>
            <a:r>
              <a:rPr lang="zh-TW" altLang="en-US" sz="2400" b="1" smtClean="0">
                <a:solidFill>
                  <a:srgbClr val="FFFF00"/>
                </a:solidFill>
                <a:latin typeface="微軟正黑體" pitchFamily="34" charset="-120"/>
                <a:ea typeface="微軟正黑體" pitchFamily="34" charset="-120"/>
              </a:rPr>
              <a:t>、</a:t>
            </a:r>
            <a:r>
              <a:rPr lang="en-US" altLang="zh-CN" sz="2400" b="1" smtClean="0">
                <a:solidFill>
                  <a:srgbClr val="FFFF00"/>
                </a:solidFill>
                <a:latin typeface="微軟正黑體" pitchFamily="34" charset="-120"/>
                <a:ea typeface="微軟正黑體" pitchFamily="34" charset="-120"/>
              </a:rPr>
              <a:t>Clinical Path</a:t>
            </a:r>
            <a:r>
              <a:rPr lang="zh-CN" altLang="en-US" sz="2400" b="1" smtClean="0">
                <a:latin typeface="微軟正黑體" pitchFamily="34" charset="-120"/>
                <a:ea typeface="微軟正黑體" pitchFamily="34" charset="-120"/>
              </a:rPr>
              <a:t>提升各医院的医疗及经营绩效和服务质量</a:t>
            </a:r>
            <a:endParaRPr lang="en-US" altLang="zh-CN" sz="2400" b="1" smtClean="0">
              <a:latin typeface="微軟正黑體" pitchFamily="34" charset="-120"/>
              <a:ea typeface="微軟正黑體" pitchFamily="34" charset="-120"/>
            </a:endParaRPr>
          </a:p>
          <a:p>
            <a:pPr lvl="1" eaLnBrk="1" hangingPunct="1"/>
            <a:r>
              <a:rPr lang="en-US" altLang="zh-TW" sz="2400" b="1" smtClean="0">
                <a:latin typeface="微軟正黑體" pitchFamily="34" charset="-120"/>
                <a:ea typeface="微軟正黑體" pitchFamily="34" charset="-120"/>
              </a:rPr>
              <a:t>Tracer Methodology</a:t>
            </a:r>
          </a:p>
          <a:p>
            <a:pPr lvl="1" eaLnBrk="1" hangingPunct="1"/>
            <a:r>
              <a:rPr lang="en-US" altLang="zh-TW" sz="2400" b="1" smtClean="0">
                <a:latin typeface="微軟正黑體" pitchFamily="34" charset="-120"/>
                <a:ea typeface="微軟正黑體" pitchFamily="34" charset="-120"/>
              </a:rPr>
              <a:t>RCA, FMEA</a:t>
            </a:r>
          </a:p>
          <a:p>
            <a:pPr lvl="1" eaLnBrk="1" hangingPunct="1"/>
            <a:endParaRPr lang="en-US" altLang="zh-TW" sz="2400" b="1" smtClean="0">
              <a:latin typeface="微軟正黑體" pitchFamily="34" charset="-120"/>
              <a:ea typeface="微軟正黑體" pitchFamily="34" charset="-120"/>
            </a:endParaRPr>
          </a:p>
        </p:txBody>
      </p:sp>
      <p:graphicFrame>
        <p:nvGraphicFramePr>
          <p:cNvPr id="17" name="Group 4"/>
          <p:cNvGraphicFramePr>
            <a:graphicFrameLocks noGrp="1"/>
          </p:cNvGraphicFramePr>
          <p:nvPr/>
        </p:nvGraphicFramePr>
        <p:xfrm>
          <a:off x="5470525" y="2911475"/>
          <a:ext cx="3673475" cy="3946132"/>
        </p:xfrm>
        <a:graphic>
          <a:graphicData uri="http://schemas.openxmlformats.org/drawingml/2006/table">
            <a:tbl>
              <a:tblPr/>
              <a:tblGrid>
                <a:gridCol w="899686"/>
                <a:gridCol w="937783"/>
                <a:gridCol w="917270"/>
                <a:gridCol w="918736"/>
              </a:tblGrid>
              <a:tr h="1363602">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400" b="1" i="0" u="none" strike="noStrike" cap="none" normalizeH="0" baseline="0" dirty="0" smtClean="0">
                          <a:ln>
                            <a:noFill/>
                          </a:ln>
                          <a:solidFill>
                            <a:schemeClr val="tx1"/>
                          </a:solidFill>
                          <a:effectLst/>
                          <a:latin typeface="Times New Roman" pitchFamily="18" charset="0"/>
                          <a:ea typeface="標楷體" pitchFamily="65" charset="-120"/>
                        </a:rPr>
                        <a:t>医务部门</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400" b="1" i="0" u="none" strike="noStrike" cap="none" normalizeH="0" baseline="0" smtClean="0">
                          <a:ln>
                            <a:noFill/>
                          </a:ln>
                          <a:solidFill>
                            <a:schemeClr val="tx1"/>
                          </a:solidFill>
                          <a:effectLst/>
                          <a:latin typeface="Times New Roman" pitchFamily="18" charset="0"/>
                          <a:ea typeface="標楷體" pitchFamily="65" charset="-120"/>
                        </a:rPr>
                        <a:t>护理部门</a:t>
                      </a:r>
                      <a:endParaRPr kumimoji="1" lang="zh-TW" altLang="en-US" sz="1400" b="1" i="0" u="none" strike="noStrike" cap="none" normalizeH="0" baseline="0" dirty="0" smtClean="0">
                        <a:ln>
                          <a:noFill/>
                        </a:ln>
                        <a:solidFill>
                          <a:schemeClr val="tx1"/>
                        </a:solidFill>
                        <a:effectLst/>
                        <a:latin typeface="Times New Roman" pitchFamily="18" charset="0"/>
                        <a:ea typeface="標楷體" pitchFamily="65" charset="-120"/>
                      </a:endParaRPr>
                    </a:p>
                  </a:txBody>
                  <a:tcPr marL="84410" marR="84410" marT="45728" marB="45728"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400" b="1" i="0" u="none" strike="noStrike" cap="none" normalizeH="0" baseline="0" smtClean="0">
                          <a:ln>
                            <a:noFill/>
                          </a:ln>
                          <a:solidFill>
                            <a:schemeClr val="tx1"/>
                          </a:solidFill>
                          <a:effectLst/>
                          <a:latin typeface="Times New Roman" pitchFamily="18" charset="0"/>
                          <a:ea typeface="標楷體" pitchFamily="65" charset="-120"/>
                        </a:rPr>
                        <a:t>医技部门</a:t>
                      </a:r>
                      <a:endParaRPr kumimoji="1" lang="zh-TW" altLang="en-US" sz="1400" b="1" i="0" u="none" strike="noStrike" cap="none" normalizeH="0" baseline="0" dirty="0" smtClean="0">
                        <a:ln>
                          <a:noFill/>
                        </a:ln>
                        <a:solidFill>
                          <a:schemeClr val="tx1"/>
                        </a:solidFill>
                        <a:effectLst/>
                        <a:latin typeface="Times New Roman" pitchFamily="18" charset="0"/>
                        <a:ea typeface="標楷體" pitchFamily="65" charset="-120"/>
                      </a:endParaRPr>
                    </a:p>
                  </a:txBody>
                  <a:tcPr marL="84410" marR="84410" marT="45728" marB="45728"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400" b="1" i="0" u="none" strike="noStrike" cap="none" normalizeH="0" baseline="0" dirty="0" smtClean="0">
                          <a:ln>
                            <a:noFill/>
                          </a:ln>
                          <a:solidFill>
                            <a:schemeClr val="tx1"/>
                          </a:solidFill>
                          <a:effectLst/>
                          <a:latin typeface="Times New Roman" pitchFamily="18" charset="0"/>
                          <a:ea typeface="標楷體" pitchFamily="65" charset="-120"/>
                        </a:rPr>
                        <a:t>行政部门</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1957">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Clinical path</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QCC</a:t>
                      </a:r>
                    </a:p>
                  </a:txBody>
                  <a:tcPr marL="84410" marR="84410" marT="45728" marB="45728"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QCC</a:t>
                      </a:r>
                    </a:p>
                  </a:txBody>
                  <a:tcPr marL="84410" marR="84410" marT="45728" marB="45728"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QCC</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273047">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TQM</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dirty="0" smtClean="0">
                          <a:ln>
                            <a:noFill/>
                          </a:ln>
                          <a:solidFill>
                            <a:schemeClr val="tx1"/>
                          </a:solidFill>
                          <a:effectLst/>
                          <a:latin typeface="Times New Roman" pitchFamily="18" charset="0"/>
                          <a:ea typeface="標楷體" pitchFamily="65" charset="-120"/>
                        </a:rPr>
                        <a:t>TQM</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TQM</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TQM</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1957">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dirty="0" smtClean="0">
                          <a:ln>
                            <a:noFill/>
                          </a:ln>
                          <a:solidFill>
                            <a:schemeClr val="tx1"/>
                          </a:solidFill>
                          <a:effectLst/>
                          <a:latin typeface="Times New Roman" pitchFamily="18" charset="0"/>
                          <a:ea typeface="標楷體" pitchFamily="65" charset="-120"/>
                        </a:rPr>
                        <a:t>提案制度</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Clinical path</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5S</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smtClean="0">
                          <a:ln>
                            <a:noFill/>
                          </a:ln>
                          <a:solidFill>
                            <a:schemeClr val="tx1"/>
                          </a:solidFill>
                          <a:effectLst/>
                          <a:latin typeface="Times New Roman" pitchFamily="18" charset="0"/>
                          <a:ea typeface="標楷體" pitchFamily="65" charset="-120"/>
                        </a:rPr>
                        <a:t>提案制度</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95017">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5S</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5S</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smtClean="0">
                          <a:ln>
                            <a:noFill/>
                          </a:ln>
                          <a:solidFill>
                            <a:schemeClr val="tx1"/>
                          </a:solidFill>
                          <a:effectLst/>
                          <a:latin typeface="Times New Roman" pitchFamily="18" charset="0"/>
                          <a:ea typeface="標楷體" pitchFamily="65" charset="-120"/>
                        </a:rPr>
                        <a:t>提案制度</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5S</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51957">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QCC</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smtClean="0">
                          <a:ln>
                            <a:noFill/>
                          </a:ln>
                          <a:solidFill>
                            <a:schemeClr val="tx1"/>
                          </a:solidFill>
                          <a:effectLst/>
                          <a:latin typeface="Times New Roman" pitchFamily="18" charset="0"/>
                          <a:ea typeface="標楷體" pitchFamily="65" charset="-120"/>
                        </a:rPr>
                        <a:t>异常管理</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Clinical path</a:t>
                      </a:r>
                    </a:p>
                  </a:txBody>
                  <a:tcPr marL="84410" marR="84410" marT="45728" marB="4572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ISO</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641529">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QIP</a:t>
                      </a:r>
                    </a:p>
                  </a:txBody>
                  <a:tcPr marL="84410" marR="84410" marT="45728" marB="45728"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smtClean="0">
                          <a:ln>
                            <a:noFill/>
                          </a:ln>
                          <a:solidFill>
                            <a:schemeClr val="tx1"/>
                          </a:solidFill>
                          <a:effectLst/>
                          <a:latin typeface="Times New Roman" pitchFamily="18" charset="0"/>
                          <a:ea typeface="標楷體" pitchFamily="65" charset="-120"/>
                        </a:rPr>
                        <a:t>提案制度</a:t>
                      </a:r>
                    </a:p>
                  </a:txBody>
                  <a:tcPr marL="84410" marR="84410" marT="45728" marB="45728"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en-US" altLang="zh-TW" sz="1200" b="1" i="0" u="none" strike="noStrike" cap="none" normalizeH="0" baseline="0" smtClean="0">
                          <a:ln>
                            <a:noFill/>
                          </a:ln>
                          <a:solidFill>
                            <a:schemeClr val="tx1"/>
                          </a:solidFill>
                          <a:effectLst/>
                          <a:latin typeface="Times New Roman" pitchFamily="18" charset="0"/>
                          <a:ea typeface="標楷體" pitchFamily="65" charset="-120"/>
                        </a:rPr>
                        <a:t>QIP</a:t>
                      </a:r>
                    </a:p>
                  </a:txBody>
                  <a:tcPr marL="84410" marR="84410" marT="45728" marB="45728"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itchFamily="2" charset="2"/>
                        <a:buNone/>
                        <a:tabLst/>
                      </a:pPr>
                      <a:r>
                        <a:rPr kumimoji="1" lang="zh-TW" altLang="en-US" sz="1200" b="1" i="0" u="none" strike="noStrike" cap="none" normalizeH="0" baseline="0" dirty="0" smtClean="0">
                          <a:ln>
                            <a:noFill/>
                          </a:ln>
                          <a:solidFill>
                            <a:schemeClr val="tx1"/>
                          </a:solidFill>
                          <a:effectLst/>
                          <a:latin typeface="Times New Roman" pitchFamily="18" charset="0"/>
                          <a:ea typeface="標楷體" pitchFamily="65" charset="-120"/>
                        </a:rPr>
                        <a:t>异常管理</a:t>
                      </a:r>
                    </a:p>
                  </a:txBody>
                  <a:tcPr marL="84410" marR="84410"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118" name="內容版面配置區 2"/>
          <p:cNvSpPr txBox="1">
            <a:spLocks/>
          </p:cNvSpPr>
          <p:nvPr/>
        </p:nvSpPr>
        <p:spPr bwMode="auto">
          <a:xfrm>
            <a:off x="428625" y="4143375"/>
            <a:ext cx="4572000" cy="2425700"/>
          </a:xfrm>
          <a:prstGeom prst="rect">
            <a:avLst/>
          </a:prstGeom>
          <a:noFill/>
          <a:ln w="9525">
            <a:noFill/>
            <a:miter lim="800000"/>
            <a:headEnd/>
            <a:tailEnd/>
          </a:ln>
        </p:spPr>
        <p:txBody>
          <a:bodyPr/>
          <a:lstStyle/>
          <a:p>
            <a:pPr marL="342900" indent="-342900">
              <a:spcBef>
                <a:spcPct val="20000"/>
              </a:spcBef>
              <a:buClr>
                <a:srgbClr val="3B435B"/>
              </a:buClr>
              <a:buSzPct val="90000"/>
              <a:buFont typeface="Wingdings" pitchFamily="2" charset="2"/>
              <a:buChar char="n"/>
            </a:pPr>
            <a:endParaRPr lang="zh-TW" altLang="en-US" sz="2800" b="1">
              <a:solidFill>
                <a:srgbClr val="006666"/>
              </a:solidFill>
              <a:latin typeface="微軟正黑體" pitchFamily="34" charset="-120"/>
              <a:ea typeface="微軟正黑體" pitchFamily="34" charset="-120"/>
            </a:endParaRPr>
          </a:p>
        </p:txBody>
      </p:sp>
      <p:sp>
        <p:nvSpPr>
          <p:cNvPr id="70695" name="投影片編號版面配置區 1"/>
          <p:cNvSpPr>
            <a:spLocks noGrp="1"/>
          </p:cNvSpPr>
          <p:nvPr>
            <p:ph type="sldNum" sz="quarter" idx="12"/>
          </p:nvPr>
        </p:nvSpPr>
        <p:spPr>
          <a:xfrm>
            <a:off x="7239000" y="6400800"/>
            <a:ext cx="1905000" cy="457200"/>
          </a:xfrm>
        </p:spPr>
        <p:txBody>
          <a:bodyPr/>
          <a:lstStyle/>
          <a:p>
            <a:pPr>
              <a:defRPr/>
            </a:pPr>
            <a:fld id="{BEB78AB4-B76B-40D5-8975-00C887C9C4F1}" type="slidenum">
              <a:rPr lang="en-US" altLang="ja-JP" smtClean="0"/>
              <a:pPr>
                <a:defRPr/>
              </a:pPr>
              <a:t>29</a:t>
            </a:fld>
            <a:endParaRPr lang="en-US" altLang="ja-JP" smtClean="0"/>
          </a:p>
        </p:txBody>
      </p:sp>
      <p:sp>
        <p:nvSpPr>
          <p:cNvPr id="46120" name="矩形 6"/>
          <p:cNvSpPr>
            <a:spLocks noChangeArrowheads="1"/>
          </p:cNvSpPr>
          <p:nvPr/>
        </p:nvSpPr>
        <p:spPr bwMode="auto">
          <a:xfrm>
            <a:off x="1071563" y="4143375"/>
            <a:ext cx="4572000" cy="2209800"/>
          </a:xfrm>
          <a:prstGeom prst="rect">
            <a:avLst/>
          </a:prstGeom>
          <a:noFill/>
          <a:ln w="9525">
            <a:noFill/>
            <a:miter lim="800000"/>
            <a:headEnd/>
            <a:tailEnd/>
          </a:ln>
        </p:spPr>
        <p:txBody>
          <a:bodyPr>
            <a:spAutoFit/>
          </a:bodyPr>
          <a:lstStyle/>
          <a:p>
            <a:r>
              <a:rPr lang="zh-CN" altLang="en-US" sz="3200" b="1">
                <a:solidFill>
                  <a:srgbClr val="FFFF00"/>
                </a:solidFill>
                <a:latin typeface="微軟正黑體" pitchFamily="34" charset="-120"/>
                <a:ea typeface="微軟正黑體" pitchFamily="34" charset="-120"/>
              </a:rPr>
              <a:t>建立质量指针监控系统</a:t>
            </a:r>
            <a:endParaRPr lang="en-US" altLang="zh-TW" sz="3200" b="1">
              <a:solidFill>
                <a:srgbClr val="FFFF00"/>
              </a:solidFill>
              <a:latin typeface="微軟正黑體" pitchFamily="34" charset="-120"/>
              <a:ea typeface="微軟正黑體" pitchFamily="34" charset="-120"/>
            </a:endParaRPr>
          </a:p>
          <a:p>
            <a:pPr lvl="1">
              <a:lnSpc>
                <a:spcPct val="110000"/>
              </a:lnSpc>
            </a:pPr>
            <a:r>
              <a:rPr lang="zh-CN" altLang="en-US" sz="2400" b="1">
                <a:latin typeface="微軟正黑體" pitchFamily="34" charset="-120"/>
                <a:ea typeface="微軟正黑體" pitchFamily="34" charset="-120"/>
              </a:rPr>
              <a:t>导入多种医疗指针管理系统</a:t>
            </a:r>
          </a:p>
          <a:p>
            <a:pPr lvl="1">
              <a:lnSpc>
                <a:spcPct val="110000"/>
              </a:lnSpc>
            </a:pPr>
            <a:r>
              <a:rPr lang="zh-CN" altLang="en-US" sz="2400" b="1">
                <a:latin typeface="微軟正黑體" pitchFamily="34" charset="-120"/>
                <a:ea typeface="微軟正黑體" pitchFamily="34" charset="-120"/>
              </a:rPr>
              <a:t>指针成效检讨与质量改善（</a:t>
            </a:r>
            <a:r>
              <a:rPr lang="en-US" altLang="zh-TW" sz="2400" b="1">
                <a:latin typeface="微軟正黑體" pitchFamily="34" charset="-120"/>
                <a:ea typeface="微軟正黑體" pitchFamily="34" charset="-120"/>
              </a:rPr>
              <a:t>PDCA cycle</a:t>
            </a:r>
            <a:r>
              <a:rPr lang="zh-CN" altLang="en-US" sz="2400" b="1">
                <a:latin typeface="微軟正黑體" pitchFamily="34" charset="-120"/>
                <a:ea typeface="微軟正黑體" pitchFamily="34" charset="-120"/>
              </a:rPr>
              <a:t>）</a:t>
            </a:r>
          </a:p>
          <a:p>
            <a:pPr lvl="1">
              <a:lnSpc>
                <a:spcPct val="110000"/>
              </a:lnSpc>
            </a:pPr>
            <a:r>
              <a:rPr lang="zh-CN" altLang="en-US" sz="2400" b="1">
                <a:latin typeface="微軟正黑體" pitchFamily="34" charset="-120"/>
                <a:ea typeface="微軟正黑體" pitchFamily="34" charset="-120"/>
              </a:rPr>
              <a:t>质量指针同侪数据分析</a:t>
            </a:r>
            <a:endParaRPr lang="en-US" altLang="zh-TW" b="1">
              <a:solidFill>
                <a:srgbClr val="006666"/>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標題 1"/>
          <p:cNvSpPr>
            <a:spLocks noGrp="1"/>
          </p:cNvSpPr>
          <p:nvPr>
            <p:ph type="title" idx="4294967295"/>
          </p:nvPr>
        </p:nvSpPr>
        <p:spPr/>
        <p:txBody>
          <a:bodyPr/>
          <a:lstStyle/>
          <a:p>
            <a:pPr>
              <a:defRPr/>
            </a:pPr>
            <a:r>
              <a:rPr lang="zh-CN" altLang="en-US" smtClean="0"/>
              <a:t>医师短期行医许可证</a:t>
            </a:r>
            <a:endParaRPr lang="zh-TW" smtClean="0"/>
          </a:p>
        </p:txBody>
      </p:sp>
      <p:pic>
        <p:nvPicPr>
          <p:cNvPr id="12291" name="Picture 2"/>
          <p:cNvPicPr>
            <a:picLocks noGrp="1" noChangeAspect="1" noChangeArrowheads="1"/>
          </p:cNvPicPr>
          <p:nvPr>
            <p:ph sz="half" idx="4294967295"/>
          </p:nvPr>
        </p:nvPicPr>
        <p:blipFill>
          <a:blip r:embed="rId2" cstate="email"/>
          <a:srcRect/>
          <a:stretch>
            <a:fillRect/>
          </a:stretch>
        </p:blipFill>
        <p:spPr>
          <a:xfrm>
            <a:off x="1187450" y="1989138"/>
            <a:ext cx="2476500" cy="3676650"/>
          </a:xfrm>
        </p:spPr>
      </p:pic>
      <p:pic>
        <p:nvPicPr>
          <p:cNvPr id="12292" name="Picture 3"/>
          <p:cNvPicPr>
            <a:picLocks noGrp="1" noChangeAspect="1" noChangeArrowheads="1"/>
          </p:cNvPicPr>
          <p:nvPr>
            <p:ph sz="half" idx="4294967295"/>
          </p:nvPr>
        </p:nvPicPr>
        <p:blipFill>
          <a:blip r:embed="rId3"/>
          <a:srcRect/>
          <a:stretch>
            <a:fillRect/>
          </a:stretch>
        </p:blipFill>
        <p:spPr>
          <a:xfrm>
            <a:off x="4211638" y="4149725"/>
            <a:ext cx="4392612" cy="2411413"/>
          </a:xfrm>
        </p:spPr>
      </p:pic>
      <p:pic>
        <p:nvPicPr>
          <p:cNvPr id="12293" name="Picture 4"/>
          <p:cNvPicPr>
            <a:picLocks noChangeAspect="1" noChangeArrowheads="1"/>
          </p:cNvPicPr>
          <p:nvPr/>
        </p:nvPicPr>
        <p:blipFill>
          <a:blip r:embed="rId4"/>
          <a:srcRect/>
          <a:stretch>
            <a:fillRect/>
          </a:stretch>
        </p:blipFill>
        <p:spPr bwMode="auto">
          <a:xfrm>
            <a:off x="4211638" y="1412875"/>
            <a:ext cx="4392612"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標題 1"/>
          <p:cNvSpPr>
            <a:spLocks noGrp="1"/>
          </p:cNvSpPr>
          <p:nvPr>
            <p:ph type="title"/>
          </p:nvPr>
        </p:nvSpPr>
        <p:spPr>
          <a:xfrm>
            <a:off x="428625" y="214313"/>
            <a:ext cx="8572500" cy="1143000"/>
          </a:xfrm>
        </p:spPr>
        <p:txBody>
          <a:bodyPr/>
          <a:lstStyle/>
          <a:p>
            <a:pPr eaLnBrk="1" hangingPunct="1">
              <a:defRPr/>
            </a:pPr>
            <a:r>
              <a:rPr lang="en-US" altLang="zh-CN" b="1" dirty="0" smtClean="0">
                <a:latin typeface="微軟正黑體" pitchFamily="34" charset="-120"/>
                <a:ea typeface="微軟正黑體" pitchFamily="34" charset="-120"/>
              </a:rPr>
              <a:t>B</a:t>
            </a:r>
            <a:r>
              <a:rPr lang="en-US" altLang="zh-TW" b="1" dirty="0" smtClean="0">
                <a:latin typeface="微軟正黑體" pitchFamily="34" charset="-120"/>
                <a:ea typeface="微軟正黑體" pitchFamily="34" charset="-120"/>
              </a:rPr>
              <a:t>-2</a:t>
            </a:r>
            <a:r>
              <a:rPr lang="zh-TW" altLang="en-US" b="1" dirty="0" smtClean="0">
                <a:latin typeface="微軟正黑體" pitchFamily="34" charset="-120"/>
                <a:ea typeface="微軟正黑體" pitchFamily="34" charset="-120"/>
              </a:rPr>
              <a:t> </a:t>
            </a:r>
            <a:r>
              <a:rPr lang="zh-CN" altLang="en-US" b="1" dirty="0" smtClean="0">
                <a:solidFill>
                  <a:schemeClr val="tx1"/>
                </a:solidFill>
                <a:latin typeface="微軟正黑體" pitchFamily="34" charset="-120"/>
                <a:ea typeface="微軟正黑體" pitchFamily="34" charset="-120"/>
              </a:rPr>
              <a:t>建置质量管理与</a:t>
            </a:r>
            <a:r>
              <a:rPr lang="zh-CN" altLang="en-US" b="1" dirty="0" smtClean="0">
                <a:latin typeface="微軟正黑體" pitchFamily="34" charset="-120"/>
                <a:ea typeface="微軟正黑體" pitchFamily="34" charset="-120"/>
              </a:rPr>
              <a:t>病人安全体系</a:t>
            </a:r>
            <a:endParaRPr lang="zh-TW" altLang="en-US" sz="2000" dirty="0" smtClean="0"/>
          </a:p>
        </p:txBody>
      </p:sp>
      <p:sp>
        <p:nvSpPr>
          <p:cNvPr id="47107" name="內容版面配置區 2"/>
          <p:cNvSpPr>
            <a:spLocks noGrp="1"/>
          </p:cNvSpPr>
          <p:nvPr>
            <p:ph idx="1"/>
          </p:nvPr>
        </p:nvSpPr>
        <p:spPr>
          <a:xfrm>
            <a:off x="715963" y="1557338"/>
            <a:ext cx="7772400" cy="5184775"/>
          </a:xfrm>
        </p:spPr>
        <p:txBody>
          <a:bodyPr/>
          <a:lstStyle/>
          <a:p>
            <a:pPr eaLnBrk="1" hangingPunct="1"/>
            <a:r>
              <a:rPr lang="zh-CN" altLang="en-US" b="1" smtClean="0">
                <a:solidFill>
                  <a:srgbClr val="FFFF00"/>
                </a:solidFill>
                <a:latin typeface="微軟正黑體" pitchFamily="34" charset="-120"/>
                <a:ea typeface="微軟正黑體" pitchFamily="34" charset="-120"/>
              </a:rPr>
              <a:t>推动国际病人安全目标，强化病人照护</a:t>
            </a:r>
            <a:endParaRPr lang="en-US" altLang="zh-TW" b="1" smtClean="0">
              <a:solidFill>
                <a:srgbClr val="FFFF00"/>
              </a:solidFill>
              <a:latin typeface="微軟正黑體" pitchFamily="34" charset="-120"/>
              <a:ea typeface="微軟正黑體" pitchFamily="34" charset="-120"/>
            </a:endParaRPr>
          </a:p>
          <a:p>
            <a:pPr lvl="1" eaLnBrk="1" hangingPunct="1"/>
            <a:r>
              <a:rPr lang="zh-CN" altLang="en-US" sz="2400" b="1" smtClean="0">
                <a:solidFill>
                  <a:srgbClr val="FFFF00"/>
                </a:solidFill>
                <a:latin typeface="微軟正黑體" pitchFamily="34" charset="-120"/>
                <a:ea typeface="微軟正黑體" pitchFamily="34" charset="-120"/>
              </a:rPr>
              <a:t>正确辨识病人</a:t>
            </a:r>
            <a:r>
              <a:rPr lang="zh-CN" altLang="en-US" sz="2400" b="1" smtClean="0">
                <a:latin typeface="微軟正黑體" pitchFamily="34" charset="-120"/>
                <a:ea typeface="微軟正黑體" pitchFamily="34" charset="-120"/>
              </a:rPr>
              <a:t>：姓名</a:t>
            </a:r>
            <a:r>
              <a:rPr lang="en-US" altLang="zh-CN" sz="2400" b="1" smtClean="0">
                <a:latin typeface="微軟正黑體" pitchFamily="34" charset="-120"/>
                <a:ea typeface="微軟正黑體" pitchFamily="34" charset="-120"/>
              </a:rPr>
              <a:t>/</a:t>
            </a:r>
            <a:r>
              <a:rPr lang="zh-CN" altLang="en-US" sz="2400" b="1" smtClean="0">
                <a:latin typeface="微軟正黑體" pitchFamily="34" charset="-120"/>
                <a:ea typeface="微軟正黑體" pitchFamily="34" charset="-120"/>
              </a:rPr>
              <a:t>出生年月日</a:t>
            </a:r>
          </a:p>
          <a:p>
            <a:pPr lvl="1" eaLnBrk="1" hangingPunct="1"/>
            <a:r>
              <a:rPr lang="zh-CN" altLang="en-US" sz="2400" b="1" smtClean="0">
                <a:solidFill>
                  <a:srgbClr val="FFFF00"/>
                </a:solidFill>
                <a:latin typeface="微軟正黑體" pitchFamily="34" charset="-120"/>
                <a:ea typeface="微軟正黑體" pitchFamily="34" charset="-120"/>
              </a:rPr>
              <a:t>促进有效沟通 </a:t>
            </a:r>
            <a:r>
              <a:rPr lang="zh-CN" altLang="en-US" sz="2400" b="1" smtClean="0">
                <a:latin typeface="微軟正黑體" pitchFamily="34" charset="-120"/>
                <a:ea typeface="微軟正黑體" pitchFamily="34" charset="-120"/>
              </a:rPr>
              <a:t>：写下</a:t>
            </a:r>
            <a:r>
              <a:rPr lang="en-US" altLang="zh-CN" sz="2400" b="1" smtClean="0">
                <a:latin typeface="微軟正黑體" pitchFamily="34" charset="-120"/>
                <a:ea typeface="微軟正黑體" pitchFamily="34" charset="-120"/>
              </a:rPr>
              <a:t>/</a:t>
            </a:r>
            <a:r>
              <a:rPr lang="zh-CN" altLang="en-US" sz="2400" b="1" smtClean="0">
                <a:latin typeface="微軟正黑體" pitchFamily="34" charset="-120"/>
                <a:ea typeface="微軟正黑體" pitchFamily="34" charset="-120"/>
              </a:rPr>
              <a:t>覆诵</a:t>
            </a:r>
            <a:endParaRPr lang="en-US" altLang="zh-CN" sz="2400" b="1" smtClean="0">
              <a:latin typeface="微軟正黑體" pitchFamily="34" charset="-120"/>
              <a:ea typeface="微軟正黑體" pitchFamily="34" charset="-120"/>
            </a:endParaRPr>
          </a:p>
          <a:p>
            <a:pPr lvl="1" eaLnBrk="1" hangingPunct="1"/>
            <a:r>
              <a:rPr lang="zh-CN" altLang="en-US" sz="2400" b="1" smtClean="0">
                <a:latin typeface="微軟正黑體" pitchFamily="34" charset="-120"/>
                <a:ea typeface="微軟正黑體" pitchFamily="34" charset="-120"/>
              </a:rPr>
              <a:t>改善高危险药物的安全</a:t>
            </a:r>
            <a:endParaRPr lang="en-US" altLang="zh-TW" sz="2400" b="1" smtClean="0">
              <a:latin typeface="微軟正黑體" pitchFamily="34" charset="-120"/>
              <a:ea typeface="微軟正黑體" pitchFamily="34" charset="-120"/>
            </a:endParaRPr>
          </a:p>
          <a:p>
            <a:pPr lvl="1" eaLnBrk="1" hangingPunct="1"/>
            <a:r>
              <a:rPr lang="zh-CN" altLang="en-US" sz="2400" b="1" smtClean="0">
                <a:solidFill>
                  <a:srgbClr val="FFFF00"/>
                </a:solidFill>
                <a:latin typeface="微軟正黑體" pitchFamily="34" charset="-120"/>
                <a:ea typeface="微軟正黑體" pitchFamily="34" charset="-120"/>
              </a:rPr>
              <a:t>确保手术部位，程序及病人之正确 </a:t>
            </a:r>
            <a:r>
              <a:rPr lang="zh-CN" altLang="en-US" sz="2400" b="1" smtClean="0">
                <a:latin typeface="微軟正黑體" pitchFamily="34" charset="-120"/>
                <a:ea typeface="微軟正黑體" pitchFamily="34" charset="-120"/>
              </a:rPr>
              <a:t>：</a:t>
            </a:r>
            <a:r>
              <a:rPr lang="en-US" altLang="zh-TW" sz="2400" b="1" smtClean="0">
                <a:latin typeface="微軟正黑體" pitchFamily="34" charset="-120"/>
                <a:ea typeface="微軟正黑體" pitchFamily="34" charset="-120"/>
              </a:rPr>
              <a:t>Time Out</a:t>
            </a:r>
          </a:p>
          <a:p>
            <a:pPr lvl="1" eaLnBrk="1" hangingPunct="1"/>
            <a:r>
              <a:rPr lang="zh-CN" altLang="en-US" sz="2400" b="1" smtClean="0">
                <a:solidFill>
                  <a:srgbClr val="FFFF00"/>
                </a:solidFill>
                <a:latin typeface="微軟正黑體" pitchFamily="34" charset="-120"/>
                <a:ea typeface="微軟正黑體" pitchFamily="34" charset="-120"/>
              </a:rPr>
              <a:t>减少医疗照护相关之感染 </a:t>
            </a:r>
            <a:r>
              <a:rPr lang="zh-CN" altLang="en-US" sz="2400" b="1" smtClean="0">
                <a:latin typeface="微軟正黑體" pitchFamily="34" charset="-120"/>
                <a:ea typeface="微軟正黑體" pitchFamily="34" charset="-120"/>
              </a:rPr>
              <a:t>：洗手</a:t>
            </a:r>
          </a:p>
          <a:p>
            <a:pPr lvl="1" eaLnBrk="1" hangingPunct="1"/>
            <a:r>
              <a:rPr lang="zh-CN" altLang="en-US" sz="2400" b="1" smtClean="0">
                <a:latin typeface="微軟正黑體" pitchFamily="34" charset="-120"/>
                <a:ea typeface="微軟正黑體" pitchFamily="34" charset="-120"/>
              </a:rPr>
              <a:t>降低跌倒导致病人伤害的风险 ：风险再评估</a:t>
            </a:r>
            <a:endParaRPr lang="zh-TW" altLang="en-US" sz="2400" b="1" smtClean="0">
              <a:latin typeface="微軟正黑體" pitchFamily="34" charset="-120"/>
              <a:ea typeface="微軟正黑體" pitchFamily="34" charset="-120"/>
            </a:endParaRPr>
          </a:p>
          <a:p>
            <a:pPr eaLnBrk="1" hangingPunct="1"/>
            <a:endParaRPr lang="zh-TW" altLang="en-US" b="1" smtClean="0">
              <a:latin typeface="微軟正黑體" pitchFamily="34" charset="-120"/>
              <a:ea typeface="微軟正黑體" pitchFamily="34" charset="-120"/>
            </a:endParaRPr>
          </a:p>
          <a:p>
            <a:pPr eaLnBrk="1" hangingPunct="1"/>
            <a:endParaRPr lang="zh-TW" altLang="en-US" smtClean="0"/>
          </a:p>
        </p:txBody>
      </p:sp>
      <p:pic>
        <p:nvPicPr>
          <p:cNvPr id="47108" name="Picture 4" descr="p22"/>
          <p:cNvPicPr>
            <a:picLocks noChangeAspect="1" noChangeArrowheads="1"/>
          </p:cNvPicPr>
          <p:nvPr/>
        </p:nvPicPr>
        <p:blipFill>
          <a:blip r:embed="rId2" cstate="email"/>
          <a:srcRect/>
          <a:stretch>
            <a:fillRect/>
          </a:stretch>
        </p:blipFill>
        <p:spPr bwMode="auto">
          <a:xfrm>
            <a:off x="7513638" y="4357688"/>
            <a:ext cx="1630362" cy="2297112"/>
          </a:xfrm>
          <a:prstGeom prst="rect">
            <a:avLst/>
          </a:prstGeom>
          <a:noFill/>
          <a:ln w="50800">
            <a:solidFill>
              <a:srgbClr val="003366"/>
            </a:solidFill>
            <a:miter lim="800000"/>
            <a:headEnd/>
            <a:tailEnd/>
          </a:ln>
        </p:spPr>
      </p:pic>
      <p:sp>
        <p:nvSpPr>
          <p:cNvPr id="71685" name="投影片編號版面配置區 1"/>
          <p:cNvSpPr>
            <a:spLocks noGrp="1"/>
          </p:cNvSpPr>
          <p:nvPr>
            <p:ph type="sldNum" sz="quarter" idx="12"/>
          </p:nvPr>
        </p:nvSpPr>
        <p:spPr/>
        <p:txBody>
          <a:bodyPr/>
          <a:lstStyle/>
          <a:p>
            <a:pPr>
              <a:defRPr/>
            </a:pPr>
            <a:fld id="{AF200569-C8D9-47AC-B613-8066DEFD2DF3}" type="slidenum">
              <a:rPr lang="en-US" altLang="ja-JP" smtClean="0"/>
              <a:pPr>
                <a:defRPr/>
              </a:pPr>
              <a:t>30</a:t>
            </a:fld>
            <a:endParaRPr lang="en-US" altLang="ja-JP"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標題 1"/>
          <p:cNvSpPr>
            <a:spLocks noGrp="1"/>
          </p:cNvSpPr>
          <p:nvPr>
            <p:ph type="title"/>
          </p:nvPr>
        </p:nvSpPr>
        <p:spPr>
          <a:xfrm>
            <a:off x="0" y="188913"/>
            <a:ext cx="9001125" cy="1143000"/>
          </a:xfrm>
        </p:spPr>
        <p:txBody>
          <a:bodyPr/>
          <a:lstStyle/>
          <a:p>
            <a:pPr>
              <a:defRPr/>
            </a:pPr>
            <a:r>
              <a:rPr lang="en-US" altLang="zh-CN" b="1" dirty="0" smtClean="0">
                <a:latin typeface="微軟正黑體" pitchFamily="34" charset="-120"/>
                <a:ea typeface="微軟正黑體" pitchFamily="34" charset="-120"/>
              </a:rPr>
              <a:t>C</a:t>
            </a:r>
            <a:r>
              <a:rPr lang="zh-TW" altLang="en-US" b="1" dirty="0" smtClean="0">
                <a:latin typeface="微軟正黑體" pitchFamily="34" charset="-120"/>
                <a:ea typeface="微軟正黑體" pitchFamily="34" charset="-120"/>
              </a:rPr>
              <a:t>  </a:t>
            </a:r>
            <a:r>
              <a:rPr lang="zh-CN" altLang="en-US" b="1" dirty="0" smtClean="0">
                <a:latin typeface="微軟正黑體" pitchFamily="34" charset="-120"/>
                <a:ea typeface="微軟正黑體" pitchFamily="34" charset="-120"/>
              </a:rPr>
              <a:t>信息系统运用</a:t>
            </a:r>
            <a:r>
              <a:rPr lang="en-US" altLang="zh-TW" b="1" dirty="0" smtClean="0">
                <a:latin typeface="微軟正黑體" pitchFamily="34" charset="-120"/>
                <a:ea typeface="微軟正黑體" pitchFamily="34" charset="-120"/>
              </a:rPr>
              <a:t>-</a:t>
            </a:r>
            <a:r>
              <a:rPr lang="zh-CN" altLang="en-US" b="1" dirty="0" smtClean="0">
                <a:latin typeface="微軟正黑體" pitchFamily="34" charset="-120"/>
                <a:ea typeface="微軟正黑體" pitchFamily="34" charset="-120"/>
              </a:rPr>
              <a:t>病人安全信息系统</a:t>
            </a:r>
            <a:endParaRPr lang="zh-TW" altLang="en-US" b="1" dirty="0" smtClean="0">
              <a:latin typeface="微軟正黑體" pitchFamily="34" charset="-120"/>
              <a:ea typeface="微軟正黑體" pitchFamily="34" charset="-120"/>
            </a:endParaRPr>
          </a:p>
        </p:txBody>
      </p:sp>
      <p:sp>
        <p:nvSpPr>
          <p:cNvPr id="47107" name="內容版面配置區 2"/>
          <p:cNvSpPr>
            <a:spLocks noGrp="1"/>
          </p:cNvSpPr>
          <p:nvPr>
            <p:ph idx="1"/>
          </p:nvPr>
        </p:nvSpPr>
        <p:spPr>
          <a:xfrm>
            <a:off x="676275" y="1700213"/>
            <a:ext cx="4937125" cy="4176712"/>
          </a:xfrm>
        </p:spPr>
        <p:txBody>
          <a:bodyPr/>
          <a:lstStyle/>
          <a:p>
            <a:pPr eaLnBrk="1" hangingPunct="1">
              <a:defRPr/>
            </a:pPr>
            <a:r>
              <a:rPr lang="zh-CN" altLang="en-US" b="1" dirty="0" smtClean="0">
                <a:latin typeface="微軟正黑體" pitchFamily="34" charset="-120"/>
                <a:ea typeface="微軟正黑體" pitchFamily="34" charset="-120"/>
              </a:rPr>
              <a:t>用药安全信息系统（药物交互作用提示暨响应系统）</a:t>
            </a:r>
            <a:endParaRPr lang="en-US" altLang="zh-TW" b="1" dirty="0">
              <a:latin typeface="微軟正黑體" pitchFamily="34" charset="-120"/>
              <a:ea typeface="微軟正黑體" pitchFamily="34" charset="-120"/>
            </a:endParaRPr>
          </a:p>
          <a:p>
            <a:pPr marL="342900" lvl="1" indent="-342900" eaLnBrk="1" hangingPunct="1">
              <a:buClr>
                <a:schemeClr val="folHlink"/>
              </a:buClr>
              <a:buSzPct val="90000"/>
              <a:defRPr/>
            </a:pPr>
            <a:r>
              <a:rPr lang="zh-CN" altLang="en-US" b="1" dirty="0" smtClean="0">
                <a:latin typeface="微軟正黑體" pitchFamily="34" charset="-120"/>
                <a:ea typeface="微軟正黑體" pitchFamily="34" charset="-120"/>
                <a:cs typeface="+mn-cs"/>
              </a:rPr>
              <a:t>外科病人安全信息系统</a:t>
            </a:r>
            <a:r>
              <a:rPr lang="en-US" altLang="zh-TW" b="1" dirty="0" smtClean="0">
                <a:latin typeface="微軟正黑體" pitchFamily="34" charset="-120"/>
                <a:ea typeface="微軟正黑體" pitchFamily="34" charset="-120"/>
                <a:cs typeface="+mn-cs"/>
              </a:rPr>
              <a:t>(</a:t>
            </a:r>
            <a:r>
              <a:rPr lang="en-US" altLang="zh-TW" b="1" dirty="0">
                <a:latin typeface="微軟正黑體" pitchFamily="34" charset="-120"/>
                <a:ea typeface="微軟正黑體" pitchFamily="34" charset="-120"/>
                <a:cs typeface="+mn-cs"/>
              </a:rPr>
              <a:t>SPSS)</a:t>
            </a:r>
          </a:p>
          <a:p>
            <a:pPr marL="342900" lvl="1" indent="-342900" eaLnBrk="1" hangingPunct="1">
              <a:buClr>
                <a:schemeClr val="folHlink"/>
              </a:buClr>
              <a:buSzPct val="90000"/>
              <a:defRPr/>
            </a:pPr>
            <a:r>
              <a:rPr lang="zh-CN" altLang="en-US" b="1" dirty="0" smtClean="0">
                <a:latin typeface="微軟正黑體" pitchFamily="34" charset="-120"/>
                <a:ea typeface="微軟正黑體" pitchFamily="34" charset="-120"/>
                <a:cs typeface="+mn-cs"/>
              </a:rPr>
              <a:t>预防跌倒系统</a:t>
            </a:r>
            <a:r>
              <a:rPr lang="en-US" altLang="zh-TW" b="1" dirty="0" smtClean="0">
                <a:latin typeface="微軟正黑體" pitchFamily="34" charset="-120"/>
                <a:ea typeface="微軟正黑體" pitchFamily="34" charset="-120"/>
                <a:cs typeface="+mn-cs"/>
              </a:rPr>
              <a:t>(</a:t>
            </a:r>
            <a:r>
              <a:rPr lang="en-US" altLang="zh-TW" b="1" dirty="0">
                <a:latin typeface="微軟正黑體" pitchFamily="34" charset="-120"/>
                <a:ea typeface="微軟正黑體" pitchFamily="34" charset="-120"/>
                <a:cs typeface="+mn-cs"/>
              </a:rPr>
              <a:t>FPIS)</a:t>
            </a:r>
          </a:p>
          <a:p>
            <a:pPr marL="342900" lvl="1" indent="-342900" eaLnBrk="1" hangingPunct="1">
              <a:buClr>
                <a:schemeClr val="folHlink"/>
              </a:buClr>
              <a:buSzPct val="90000"/>
              <a:defRPr/>
            </a:pPr>
            <a:r>
              <a:rPr lang="zh-CN" altLang="en-US" b="1" dirty="0" smtClean="0">
                <a:latin typeface="微軟正黑體" pitchFamily="34" charset="-120"/>
                <a:ea typeface="微軟正黑體" pitchFamily="34" charset="-120"/>
                <a:cs typeface="+mn-cs"/>
              </a:rPr>
              <a:t>异常事件通报系统</a:t>
            </a:r>
            <a:r>
              <a:rPr lang="en-US" altLang="zh-CN" b="1" dirty="0" smtClean="0">
                <a:latin typeface="微軟正黑體" pitchFamily="34" charset="-120"/>
                <a:ea typeface="微軟正黑體" pitchFamily="34" charset="-120"/>
                <a:cs typeface="+mn-cs"/>
              </a:rPr>
              <a:t>(</a:t>
            </a:r>
            <a:r>
              <a:rPr lang="en-US" altLang="zh-CN" b="1" dirty="0">
                <a:latin typeface="微軟正黑體" pitchFamily="34" charset="-120"/>
                <a:ea typeface="微軟正黑體" pitchFamily="34" charset="-120"/>
                <a:cs typeface="+mn-cs"/>
              </a:rPr>
              <a:t>AERS)</a:t>
            </a:r>
          </a:p>
          <a:p>
            <a:pPr marL="342900" lvl="1" indent="-342900" eaLnBrk="1" hangingPunct="1">
              <a:buClr>
                <a:schemeClr val="folHlink"/>
              </a:buClr>
              <a:buSzPct val="90000"/>
              <a:defRPr/>
            </a:pPr>
            <a:r>
              <a:rPr lang="zh-CN" altLang="en-US" b="1" dirty="0" smtClean="0">
                <a:latin typeface="微軟正黑體" pitchFamily="34" charset="-120"/>
                <a:ea typeface="微軟正黑體" pitchFamily="34" charset="-120"/>
                <a:cs typeface="+mn-cs"/>
              </a:rPr>
              <a:t>高风险数据通报系统</a:t>
            </a:r>
            <a:r>
              <a:rPr lang="en-US" altLang="zh-TW" b="1" dirty="0" smtClean="0">
                <a:latin typeface="微軟正黑體" pitchFamily="34" charset="-120"/>
                <a:ea typeface="微軟正黑體" pitchFamily="34" charset="-120"/>
                <a:cs typeface="+mn-cs"/>
              </a:rPr>
              <a:t>(HRRR)</a:t>
            </a:r>
          </a:p>
          <a:p>
            <a:pPr marL="342900" lvl="1" indent="-342900" eaLnBrk="1" hangingPunct="1">
              <a:buClr>
                <a:schemeClr val="folHlink"/>
              </a:buClr>
              <a:buSzPct val="90000"/>
              <a:defRPr/>
            </a:pPr>
            <a:r>
              <a:rPr lang="en-US" altLang="zh-TW" b="1" dirty="0" smtClean="0">
                <a:latin typeface="微軟正黑體" pitchFamily="34" charset="-120"/>
                <a:ea typeface="微軟正黑體" pitchFamily="34" charset="-120"/>
                <a:cs typeface="+mn-cs"/>
              </a:rPr>
              <a:t>E-Handoff</a:t>
            </a:r>
            <a:r>
              <a:rPr lang="zh-CN" altLang="en-US" b="1" dirty="0" smtClean="0">
                <a:latin typeface="微軟正黑體" pitchFamily="34" charset="-120"/>
                <a:ea typeface="微軟正黑體" pitchFamily="34" charset="-120"/>
                <a:cs typeface="+mn-cs"/>
              </a:rPr>
              <a:t>电子交班系列</a:t>
            </a:r>
            <a:endParaRPr lang="en-US" altLang="zh-TW" b="1" dirty="0">
              <a:latin typeface="微軟正黑體" pitchFamily="34" charset="-120"/>
              <a:ea typeface="微軟正黑體" pitchFamily="34" charset="-120"/>
              <a:cs typeface="+mn-cs"/>
            </a:endParaRPr>
          </a:p>
          <a:p>
            <a:pPr lvl="1">
              <a:defRPr/>
            </a:pPr>
            <a:endParaRPr lang="en-US" altLang="zh-TW" sz="2400" b="1" dirty="0" smtClean="0">
              <a:latin typeface="微軟正黑體" pitchFamily="34" charset="-120"/>
              <a:ea typeface="微軟正黑體" pitchFamily="34" charset="-120"/>
            </a:endParaRPr>
          </a:p>
          <a:p>
            <a:pPr lvl="1">
              <a:defRPr/>
            </a:pPr>
            <a:endParaRPr lang="en-US" altLang="zh-TW" sz="2400" b="1" dirty="0" smtClean="0">
              <a:latin typeface="微軟正黑體" pitchFamily="34" charset="-120"/>
              <a:ea typeface="微軟正黑體" pitchFamily="34" charset="-120"/>
            </a:endParaRPr>
          </a:p>
          <a:p>
            <a:pPr lvl="1">
              <a:defRPr/>
            </a:pPr>
            <a:endParaRPr lang="zh-TW" altLang="en-US" b="1" dirty="0" smtClean="0">
              <a:latin typeface="微軟正黑體" pitchFamily="34" charset="-120"/>
              <a:ea typeface="微軟正黑體" pitchFamily="34" charset="-120"/>
            </a:endParaRPr>
          </a:p>
        </p:txBody>
      </p:sp>
      <p:pic>
        <p:nvPicPr>
          <p:cNvPr id="1029" name="Picture 26" descr="DDI"/>
          <p:cNvPicPr>
            <a:picLocks noChangeAspect="1" noChangeArrowheads="1"/>
          </p:cNvPicPr>
          <p:nvPr/>
        </p:nvPicPr>
        <p:blipFill>
          <a:blip r:embed="rId3" cstate="email"/>
          <a:srcRect/>
          <a:stretch>
            <a:fillRect/>
          </a:stretch>
        </p:blipFill>
        <p:spPr bwMode="auto">
          <a:xfrm>
            <a:off x="5635625" y="1700213"/>
            <a:ext cx="3255963" cy="2190750"/>
          </a:xfrm>
          <a:prstGeom prst="rect">
            <a:avLst/>
          </a:prstGeom>
          <a:noFill/>
          <a:ln w="9525">
            <a:noFill/>
            <a:miter lim="800000"/>
            <a:headEnd/>
            <a:tailEnd/>
          </a:ln>
        </p:spPr>
      </p:pic>
      <p:pic>
        <p:nvPicPr>
          <p:cNvPr id="1030" name="Picture 28"/>
          <p:cNvPicPr>
            <a:picLocks noChangeAspect="1" noChangeArrowheads="1"/>
          </p:cNvPicPr>
          <p:nvPr/>
        </p:nvPicPr>
        <p:blipFill>
          <a:blip r:embed="rId4" cstate="email"/>
          <a:srcRect/>
          <a:stretch>
            <a:fillRect/>
          </a:stretch>
        </p:blipFill>
        <p:spPr bwMode="auto">
          <a:xfrm>
            <a:off x="5724525" y="2997200"/>
            <a:ext cx="3078163" cy="2244725"/>
          </a:xfrm>
          <a:prstGeom prst="rect">
            <a:avLst/>
          </a:prstGeom>
          <a:noFill/>
          <a:ln w="9525">
            <a:noFill/>
            <a:miter lim="800000"/>
            <a:headEnd/>
            <a:tailEnd/>
          </a:ln>
        </p:spPr>
      </p:pic>
      <p:graphicFrame>
        <p:nvGraphicFramePr>
          <p:cNvPr id="1026" name="物件 5"/>
          <p:cNvGraphicFramePr>
            <a:graphicFrameLocks noChangeAspect="1"/>
          </p:cNvGraphicFramePr>
          <p:nvPr/>
        </p:nvGraphicFramePr>
        <p:xfrm>
          <a:off x="5924550" y="4437063"/>
          <a:ext cx="2678113" cy="2093912"/>
        </p:xfrm>
        <a:graphic>
          <a:graphicData uri="http://schemas.openxmlformats.org/presentationml/2006/ole">
            <p:oleObj spid="_x0000_s1026" name="投影片" r:id="rId5" imgW="4043343" imgH="3032685" progId="PowerPoint.Slide.8">
              <p:embed/>
            </p:oleObj>
          </a:graphicData>
        </a:graphic>
      </p:graphicFrame>
      <p:sp>
        <p:nvSpPr>
          <p:cNvPr id="1031" name="投影片編號版面配置區 1"/>
          <p:cNvSpPr>
            <a:spLocks noGrp="1"/>
          </p:cNvSpPr>
          <p:nvPr>
            <p:ph type="sldNum" sz="quarter" idx="12"/>
          </p:nvPr>
        </p:nvSpPr>
        <p:spPr>
          <a:xfrm>
            <a:off x="7237413" y="6397625"/>
            <a:ext cx="1905000" cy="457200"/>
          </a:xfrm>
        </p:spPr>
        <p:txBody>
          <a:bodyPr/>
          <a:lstStyle/>
          <a:p>
            <a:pPr>
              <a:defRPr/>
            </a:pPr>
            <a:fld id="{BDBDA9A4-08B1-408F-9846-369DA1E993F2}" type="slidenum">
              <a:rPr lang="en-US" altLang="ja-JP" smtClean="0"/>
              <a:pPr>
                <a:defRPr/>
              </a:pPr>
              <a:t>31</a:t>
            </a:fld>
            <a:endParaRPr lang="en-US" altLang="ja-JP"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標題 3"/>
          <p:cNvSpPr>
            <a:spLocks/>
          </p:cNvSpPr>
          <p:nvPr/>
        </p:nvSpPr>
        <p:spPr bwMode="auto">
          <a:xfrm>
            <a:off x="474663" y="152400"/>
            <a:ext cx="6480175" cy="844550"/>
          </a:xfrm>
          <a:prstGeom prst="rect">
            <a:avLst/>
          </a:prstGeom>
          <a:noFill/>
          <a:ln w="9525">
            <a:noFill/>
            <a:miter lim="800000"/>
            <a:headEnd/>
            <a:tailEnd/>
          </a:ln>
        </p:spPr>
        <p:txBody>
          <a:bodyPr lIns="91422" tIns="45711" rIns="91422" bIns="45711" anchor="ctr"/>
          <a:lstStyle/>
          <a:p>
            <a:pPr eaLnBrk="0" hangingPunct="0"/>
            <a:endParaRPr kumimoji="0" lang="en-US" altLang="zh-TW" sz="4000">
              <a:solidFill>
                <a:srgbClr val="0000CC"/>
              </a:solidFill>
              <a:latin typeface="標楷體" pitchFamily="65" charset="-120"/>
            </a:endParaRPr>
          </a:p>
        </p:txBody>
      </p:sp>
      <p:sp>
        <p:nvSpPr>
          <p:cNvPr id="2" name="標題 1"/>
          <p:cNvSpPr>
            <a:spLocks noGrp="1"/>
          </p:cNvSpPr>
          <p:nvPr>
            <p:ph type="title"/>
          </p:nvPr>
        </p:nvSpPr>
        <p:spPr/>
        <p:txBody>
          <a:bodyPr/>
          <a:lstStyle/>
          <a:p>
            <a:pPr>
              <a:defRPr/>
            </a:pPr>
            <a:r>
              <a:rPr lang="en-US" altLang="zh-CN" b="1" kern="1200" dirty="0" smtClean="0">
                <a:latin typeface="微軟正黑體" pitchFamily="34" charset="-120"/>
                <a:ea typeface="微軟正黑體" pitchFamily="34" charset="-120"/>
              </a:rPr>
              <a:t> </a:t>
            </a:r>
            <a:r>
              <a:rPr lang="en-US" altLang="zh-CN" b="1" dirty="0" smtClean="0">
                <a:latin typeface="微軟正黑體" pitchFamily="34" charset="-120"/>
                <a:ea typeface="微軟正黑體" pitchFamily="34" charset="-120"/>
              </a:rPr>
              <a:t>D</a:t>
            </a:r>
            <a:r>
              <a:rPr lang="zh-TW" altLang="en-US" b="1" dirty="0" smtClean="0">
                <a:latin typeface="微軟正黑體" pitchFamily="34" charset="-120"/>
                <a:ea typeface="微軟正黑體" pitchFamily="34" charset="-120"/>
              </a:rPr>
              <a:t>    </a:t>
            </a:r>
            <a:r>
              <a:rPr lang="zh-CN" altLang="en-US" b="1" kern="1200" dirty="0" smtClean="0">
                <a:latin typeface="微軟正黑體" pitchFamily="34" charset="-120"/>
                <a:ea typeface="微軟正黑體" pitchFamily="34" charset="-120"/>
              </a:rPr>
              <a:t>专科经营制度</a:t>
            </a:r>
            <a:r>
              <a:rPr lang="en-US" altLang="zh-TW" b="1" kern="1200" dirty="0" smtClean="0">
                <a:latin typeface="微軟正黑體" pitchFamily="34" charset="-120"/>
                <a:ea typeface="微軟正黑體" pitchFamily="34" charset="-120"/>
              </a:rPr>
              <a:t>-</a:t>
            </a:r>
            <a:r>
              <a:rPr lang="zh-TW" altLang="en-US" sz="3200" b="1" kern="1200" dirty="0" smtClean="0">
                <a:latin typeface="微軟正黑體" pitchFamily="34" charset="-120"/>
                <a:ea typeface="微軟正黑體" pitchFamily="34" charset="-120"/>
              </a:rPr>
              <a:t>专科经理人</a:t>
            </a:r>
            <a:endParaRPr lang="zh-TW" altLang="en-US" sz="3200" b="1" kern="1200" dirty="0">
              <a:latin typeface="微軟正黑體" pitchFamily="34" charset="-120"/>
              <a:ea typeface="微軟正黑體" pitchFamily="34" charset="-120"/>
            </a:endParaRPr>
          </a:p>
        </p:txBody>
      </p:sp>
      <p:sp>
        <p:nvSpPr>
          <p:cNvPr id="3" name="內容版面配置區 2"/>
          <p:cNvSpPr>
            <a:spLocks noGrp="1"/>
          </p:cNvSpPr>
          <p:nvPr>
            <p:ph idx="1"/>
          </p:nvPr>
        </p:nvSpPr>
        <p:spPr>
          <a:xfrm>
            <a:off x="650875" y="1484313"/>
            <a:ext cx="7772400" cy="4530725"/>
          </a:xfrm>
        </p:spPr>
        <p:txBody>
          <a:bodyPr/>
          <a:lstStyle/>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协助专科</a:t>
            </a:r>
            <a:r>
              <a:rPr lang="zh-CN" altLang="en-US" b="1" dirty="0" smtClean="0">
                <a:solidFill>
                  <a:srgbClr val="FFFF00"/>
                </a:solidFill>
                <a:latin typeface="微軟正黑體" pitchFamily="34" charset="-120"/>
                <a:ea typeface="微軟正黑體" pitchFamily="34" charset="-120"/>
                <a:cs typeface="+mn-cs"/>
              </a:rPr>
              <a:t>经营绩效</a:t>
            </a:r>
            <a:r>
              <a:rPr lang="zh-CN" altLang="en-US" b="1" dirty="0" smtClean="0">
                <a:latin typeface="微軟正黑體" pitchFamily="34" charset="-120"/>
                <a:ea typeface="微軟正黑體" pitchFamily="34" charset="-120"/>
                <a:cs typeface="+mn-cs"/>
              </a:rPr>
              <a:t>分析</a:t>
            </a: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进行仪器</a:t>
            </a:r>
            <a:r>
              <a:rPr lang="zh-CN" altLang="en-US" b="1" dirty="0" smtClean="0">
                <a:solidFill>
                  <a:srgbClr val="FFFF00"/>
                </a:solidFill>
                <a:latin typeface="微軟正黑體" pitchFamily="34" charset="-120"/>
                <a:ea typeface="微軟正黑體" pitchFamily="34" charset="-120"/>
                <a:cs typeface="+mn-cs"/>
              </a:rPr>
              <a:t>效益评估</a:t>
            </a:r>
            <a:r>
              <a:rPr lang="zh-CN" altLang="en-US" b="1" dirty="0" smtClean="0">
                <a:latin typeface="微軟正黑體" pitchFamily="34" charset="-120"/>
                <a:ea typeface="微軟正黑體" pitchFamily="34" charset="-120"/>
                <a:cs typeface="+mn-cs"/>
              </a:rPr>
              <a:t>分析</a:t>
            </a:r>
            <a:endParaRPr lang="en-US" altLang="zh-TW" b="1" dirty="0" smtClean="0">
              <a:latin typeface="微軟正黑體" pitchFamily="34" charset="-120"/>
              <a:ea typeface="微軟正黑體" pitchFamily="34" charset="-120"/>
              <a:cs typeface="+mn-cs"/>
            </a:endParaRP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进行病种</a:t>
            </a:r>
            <a:r>
              <a:rPr lang="zh-CN" altLang="en-US" b="1" dirty="0" smtClean="0">
                <a:solidFill>
                  <a:srgbClr val="FFFF00"/>
                </a:solidFill>
                <a:latin typeface="微軟正黑體" pitchFamily="34" charset="-120"/>
                <a:ea typeface="微軟正黑體" pitchFamily="34" charset="-120"/>
                <a:cs typeface="+mn-cs"/>
              </a:rPr>
              <a:t>成本效益</a:t>
            </a:r>
            <a:r>
              <a:rPr lang="zh-CN" altLang="en-US" b="1" dirty="0" smtClean="0">
                <a:latin typeface="微軟正黑體" pitchFamily="34" charset="-120"/>
                <a:ea typeface="微軟正黑體" pitchFamily="34" charset="-120"/>
                <a:cs typeface="+mn-cs"/>
              </a:rPr>
              <a:t>分析</a:t>
            </a:r>
            <a:endParaRPr lang="en-US" altLang="zh-TW" b="1" dirty="0">
              <a:latin typeface="微軟正黑體" pitchFamily="34" charset="-120"/>
              <a:ea typeface="微軟正黑體" pitchFamily="34" charset="-120"/>
              <a:cs typeface="+mn-cs"/>
            </a:endParaRP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拟定专科</a:t>
            </a:r>
            <a:r>
              <a:rPr lang="zh-CN" altLang="en-US" b="1" dirty="0" smtClean="0">
                <a:solidFill>
                  <a:srgbClr val="FFFF00"/>
                </a:solidFill>
                <a:latin typeface="微軟正黑體" pitchFamily="34" charset="-120"/>
                <a:ea typeface="微軟正黑體" pitchFamily="34" charset="-120"/>
                <a:cs typeface="+mn-cs"/>
              </a:rPr>
              <a:t>年度发展</a:t>
            </a:r>
            <a:r>
              <a:rPr lang="zh-CN" altLang="en-US" b="1" dirty="0" smtClean="0">
                <a:latin typeface="微軟正黑體" pitchFamily="34" charset="-120"/>
                <a:ea typeface="微軟正黑體" pitchFamily="34" charset="-120"/>
                <a:cs typeface="+mn-cs"/>
              </a:rPr>
              <a:t>计划</a:t>
            </a:r>
            <a:endParaRPr lang="en-US" altLang="zh-TW" b="1" dirty="0">
              <a:latin typeface="微軟正黑體" pitchFamily="34" charset="-120"/>
              <a:ea typeface="微軟正黑體" pitchFamily="34" charset="-120"/>
              <a:cs typeface="+mn-cs"/>
            </a:endParaRP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协助全院、专科评鉴</a:t>
            </a:r>
            <a:endParaRPr lang="en-US" altLang="zh-TW" b="1" dirty="0" smtClean="0">
              <a:latin typeface="微軟正黑體" pitchFamily="34" charset="-120"/>
              <a:ea typeface="微軟正黑體" pitchFamily="34" charset="-120"/>
              <a:cs typeface="+mn-cs"/>
            </a:endParaRP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宣达校院管理发展政策</a:t>
            </a:r>
          </a:p>
          <a:p>
            <a:pPr marL="342900" lvl="1" indent="-342900" eaLnBrk="1" hangingPunct="1">
              <a:lnSpc>
                <a:spcPct val="150000"/>
              </a:lnSpc>
              <a:spcBef>
                <a:spcPts val="0"/>
              </a:spcBef>
              <a:buClr>
                <a:schemeClr val="folHlink"/>
              </a:buClr>
              <a:buSzPct val="90000"/>
              <a:defRPr/>
            </a:pPr>
            <a:r>
              <a:rPr lang="zh-CN" altLang="en-US" b="1" dirty="0" smtClean="0">
                <a:solidFill>
                  <a:srgbClr val="FFFF00"/>
                </a:solidFill>
                <a:latin typeface="微軟正黑體" pitchFamily="34" charset="-120"/>
                <a:ea typeface="微軟正黑體" pitchFamily="34" charset="-120"/>
                <a:cs typeface="+mn-cs"/>
              </a:rPr>
              <a:t>主管人才实务培训</a:t>
            </a:r>
            <a:endParaRPr lang="zh-TW" altLang="en-US" b="1" dirty="0">
              <a:solidFill>
                <a:srgbClr val="FFFF00"/>
              </a:solidFill>
              <a:latin typeface="微軟正黑體" pitchFamily="34" charset="-120"/>
              <a:ea typeface="微軟正黑體" pitchFamily="34" charset="-120"/>
              <a:cs typeface="+mn-cs"/>
            </a:endParaRPr>
          </a:p>
          <a:p>
            <a:pPr>
              <a:defRPr/>
            </a:pPr>
            <a:endParaRPr lang="zh-TW" altLang="en-US" dirty="0"/>
          </a:p>
        </p:txBody>
      </p:sp>
      <p:sp>
        <p:nvSpPr>
          <p:cNvPr id="82949" name="投影片編號版面配置區 3"/>
          <p:cNvSpPr>
            <a:spLocks noGrp="1"/>
          </p:cNvSpPr>
          <p:nvPr>
            <p:ph type="sldNum" sz="quarter" idx="12"/>
          </p:nvPr>
        </p:nvSpPr>
        <p:spPr/>
        <p:txBody>
          <a:bodyPr/>
          <a:lstStyle/>
          <a:p>
            <a:pPr>
              <a:defRPr/>
            </a:pPr>
            <a:fld id="{6BF8C571-4264-452A-8245-51610F5068FC}" type="slidenum">
              <a:rPr lang="en-US" altLang="ja-JP" smtClean="0"/>
              <a:pPr>
                <a:defRPr/>
              </a:pPr>
              <a:t>32</a:t>
            </a:fld>
            <a:endParaRPr lang="en-US" altLang="ja-JP"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0338" name="Rectangle 2"/>
          <p:cNvSpPr>
            <a:spLocks noGrp="1" noChangeArrowheads="1"/>
          </p:cNvSpPr>
          <p:nvPr>
            <p:ph type="body" idx="1"/>
          </p:nvPr>
        </p:nvSpPr>
        <p:spPr>
          <a:xfrm>
            <a:off x="827088" y="1484313"/>
            <a:ext cx="7772400" cy="4792662"/>
          </a:xfrm>
        </p:spPr>
        <p:txBody>
          <a:bodyPr/>
          <a:lstStyle/>
          <a:p>
            <a:pPr marL="342900" lvl="1" indent="-342900" eaLnBrk="1" hangingPunct="1">
              <a:lnSpc>
                <a:spcPct val="150000"/>
              </a:lnSpc>
              <a:spcBef>
                <a:spcPts val="0"/>
              </a:spcBef>
              <a:buClr>
                <a:schemeClr val="folHlink"/>
              </a:buClr>
              <a:buSzPct val="90000"/>
              <a:defRPr/>
            </a:pPr>
            <a:r>
              <a:rPr lang="zh-TW" altLang="en-US" b="1" dirty="0" smtClean="0">
                <a:latin typeface="微軟正黑體" pitchFamily="34" charset="-120"/>
                <a:ea typeface="微軟正黑體" pitchFamily="34" charset="-120"/>
                <a:cs typeface="+mn-cs"/>
              </a:rPr>
              <a:t>医师费</a:t>
            </a:r>
            <a:r>
              <a:rPr lang="en-US" altLang="zh-TW" b="1" dirty="0" smtClean="0">
                <a:latin typeface="微軟正黑體" pitchFamily="34" charset="-120"/>
                <a:ea typeface="微軟正黑體" pitchFamily="34" charset="-120"/>
                <a:cs typeface="+mn-cs"/>
              </a:rPr>
              <a:t>PF</a:t>
            </a:r>
            <a:r>
              <a:rPr lang="en-US" altLang="zh-TW" sz="2000" b="1" dirty="0" smtClean="0">
                <a:latin typeface="微軟正黑體" pitchFamily="34" charset="-120"/>
                <a:ea typeface="微軟正黑體" pitchFamily="34" charset="-120"/>
                <a:cs typeface="+mn-cs"/>
              </a:rPr>
              <a:t> </a:t>
            </a:r>
            <a:r>
              <a:rPr lang="en-US" altLang="zh-TW" b="1" dirty="0">
                <a:latin typeface="微軟正黑體" pitchFamily="34" charset="-120"/>
                <a:ea typeface="微軟正黑體" pitchFamily="34" charset="-120"/>
                <a:cs typeface="+mn-cs"/>
              </a:rPr>
              <a:t>(Physician Fee </a:t>
            </a:r>
            <a:r>
              <a:rPr lang="en-US" altLang="zh-TW" b="1" dirty="0" smtClean="0">
                <a:latin typeface="微軟正黑體" pitchFamily="34" charset="-120"/>
                <a:ea typeface="微軟正黑體" pitchFamily="34" charset="-120"/>
                <a:cs typeface="+mn-cs"/>
              </a:rPr>
              <a:t>)</a:t>
            </a:r>
            <a:r>
              <a:rPr lang="zh-CN" altLang="en-US" b="1" dirty="0" smtClean="0">
                <a:latin typeface="微軟正黑體" pitchFamily="34" charset="-120"/>
                <a:ea typeface="微軟正黑體" pitchFamily="34" charset="-120"/>
                <a:cs typeface="+mn-cs"/>
              </a:rPr>
              <a:t>制度</a:t>
            </a:r>
          </a:p>
          <a:p>
            <a:pPr marL="342900" lvl="1" indent="-342900" eaLnBrk="1" hangingPunct="1">
              <a:lnSpc>
                <a:spcPct val="150000"/>
              </a:lnSpc>
              <a:spcBef>
                <a:spcPts val="0"/>
              </a:spcBef>
              <a:buClr>
                <a:schemeClr val="folHlink"/>
              </a:buClr>
              <a:buSzPct val="90000"/>
              <a:defRPr/>
            </a:pPr>
            <a:r>
              <a:rPr lang="zh-CN" altLang="en-US" b="1" dirty="0" smtClean="0">
                <a:solidFill>
                  <a:srgbClr val="FFFF00"/>
                </a:solidFill>
                <a:latin typeface="微軟正黑體" pitchFamily="34" charset="-120"/>
                <a:ea typeface="微軟正黑體" pitchFamily="34" charset="-120"/>
                <a:cs typeface="+mn-cs"/>
              </a:rPr>
              <a:t>病种绩效</a:t>
            </a:r>
            <a:r>
              <a:rPr lang="zh-CN" altLang="en-US" b="1" dirty="0" smtClean="0">
                <a:latin typeface="微軟正黑體" pitchFamily="34" charset="-120"/>
                <a:ea typeface="微軟正黑體" pitchFamily="34" charset="-120"/>
                <a:cs typeface="+mn-cs"/>
              </a:rPr>
              <a:t>制度</a:t>
            </a:r>
          </a:p>
          <a:p>
            <a:pPr marL="342900" lvl="1" indent="-342900" eaLnBrk="1" hangingPunct="1">
              <a:lnSpc>
                <a:spcPct val="150000"/>
              </a:lnSpc>
              <a:spcBef>
                <a:spcPts val="0"/>
              </a:spcBef>
              <a:buClr>
                <a:schemeClr val="folHlink"/>
              </a:buClr>
              <a:buSzPct val="90000"/>
              <a:defRPr/>
            </a:pPr>
            <a:r>
              <a:rPr lang="zh-CN" altLang="en-US" b="1" dirty="0" smtClean="0">
                <a:solidFill>
                  <a:srgbClr val="FFFF00"/>
                </a:solidFill>
                <a:latin typeface="微軟正黑體" pitchFamily="34" charset="-120"/>
                <a:ea typeface="微軟正黑體" pitchFamily="34" charset="-120"/>
                <a:cs typeface="+mn-cs"/>
              </a:rPr>
              <a:t>技术人员</a:t>
            </a:r>
            <a:r>
              <a:rPr lang="zh-CN" altLang="en-US" b="1" dirty="0" smtClean="0">
                <a:latin typeface="微軟正黑體" pitchFamily="34" charset="-120"/>
                <a:ea typeface="微軟正黑體" pitchFamily="34" charset="-120"/>
                <a:cs typeface="+mn-cs"/>
              </a:rPr>
              <a:t>绩效制度</a:t>
            </a:r>
          </a:p>
          <a:p>
            <a:pPr marL="342900" lvl="1" indent="-342900" eaLnBrk="1" hangingPunct="1">
              <a:lnSpc>
                <a:spcPct val="150000"/>
              </a:lnSpc>
              <a:spcBef>
                <a:spcPts val="0"/>
              </a:spcBef>
              <a:buClr>
                <a:schemeClr val="folHlink"/>
              </a:buClr>
              <a:buSzPct val="90000"/>
              <a:defRPr/>
            </a:pPr>
            <a:r>
              <a:rPr lang="zh-CN" altLang="en-US" b="1" dirty="0" smtClean="0">
                <a:solidFill>
                  <a:srgbClr val="FFFF00"/>
                </a:solidFill>
                <a:latin typeface="微軟正黑體" pitchFamily="34" charset="-120"/>
                <a:ea typeface="微軟正黑體" pitchFamily="34" charset="-120"/>
                <a:cs typeface="+mn-cs"/>
              </a:rPr>
              <a:t>药品管控</a:t>
            </a:r>
            <a:r>
              <a:rPr lang="zh-CN" altLang="en-US" b="1" dirty="0" smtClean="0">
                <a:latin typeface="微軟正黑體" pitchFamily="34" charset="-120"/>
                <a:ea typeface="微軟正黑體" pitchFamily="34" charset="-120"/>
                <a:cs typeface="+mn-cs"/>
              </a:rPr>
              <a:t>绩效制度</a:t>
            </a:r>
          </a:p>
          <a:p>
            <a:pPr marL="342900" lvl="1" indent="-342900" eaLnBrk="1" hangingPunct="1">
              <a:lnSpc>
                <a:spcPct val="150000"/>
              </a:lnSpc>
              <a:spcBef>
                <a:spcPts val="0"/>
              </a:spcBef>
              <a:buClr>
                <a:schemeClr val="folHlink"/>
              </a:buClr>
              <a:buSzPct val="90000"/>
              <a:defRPr/>
            </a:pPr>
            <a:r>
              <a:rPr lang="zh-CN" altLang="en-US" b="1" dirty="0" smtClean="0">
                <a:solidFill>
                  <a:srgbClr val="FFFF00"/>
                </a:solidFill>
                <a:latin typeface="微軟正黑體" pitchFamily="34" charset="-120"/>
                <a:ea typeface="微軟正黑體" pitchFamily="34" charset="-120"/>
                <a:cs typeface="+mn-cs"/>
              </a:rPr>
              <a:t>材料管控</a:t>
            </a:r>
            <a:r>
              <a:rPr lang="zh-CN" altLang="en-US" b="1" dirty="0" smtClean="0">
                <a:latin typeface="微軟正黑體" pitchFamily="34" charset="-120"/>
                <a:ea typeface="微軟正黑體" pitchFamily="34" charset="-120"/>
                <a:cs typeface="+mn-cs"/>
              </a:rPr>
              <a:t>绩效制度</a:t>
            </a:r>
          </a:p>
          <a:p>
            <a:pPr marL="342900" lvl="1" indent="-342900" eaLnBrk="1" hangingPunct="1">
              <a:lnSpc>
                <a:spcPct val="150000"/>
              </a:lnSpc>
              <a:spcBef>
                <a:spcPts val="0"/>
              </a:spcBef>
              <a:buClr>
                <a:schemeClr val="folHlink"/>
              </a:buClr>
              <a:buSzPct val="90000"/>
              <a:defRPr/>
            </a:pPr>
            <a:r>
              <a:rPr lang="zh-CN" altLang="en-US" b="1" dirty="0" smtClean="0">
                <a:latin typeface="微軟正黑體" pitchFamily="34" charset="-120"/>
                <a:ea typeface="微軟正黑體" pitchFamily="34" charset="-120"/>
                <a:cs typeface="+mn-cs"/>
              </a:rPr>
              <a:t>分科</a:t>
            </a:r>
            <a:r>
              <a:rPr lang="zh-CN" altLang="en-US" b="1" dirty="0" smtClean="0">
                <a:solidFill>
                  <a:srgbClr val="FFFF00"/>
                </a:solidFill>
                <a:latin typeface="微軟正黑體" pitchFamily="34" charset="-120"/>
                <a:ea typeface="微軟正黑體" pitchFamily="34" charset="-120"/>
                <a:cs typeface="+mn-cs"/>
              </a:rPr>
              <a:t>独立经营</a:t>
            </a:r>
            <a:r>
              <a:rPr lang="zh-TW" altLang="en-US" b="1" dirty="0" smtClean="0">
                <a:solidFill>
                  <a:srgbClr val="FFFF00"/>
                </a:solidFill>
                <a:latin typeface="微軟正黑體" pitchFamily="34" charset="-120"/>
                <a:ea typeface="微軟正黑體" pitchFamily="34" charset="-120"/>
                <a:cs typeface="+mn-cs"/>
              </a:rPr>
              <a:t> </a:t>
            </a:r>
            <a:r>
              <a:rPr lang="zh-CN" altLang="en-US" b="1" dirty="0" smtClean="0">
                <a:solidFill>
                  <a:srgbClr val="FFFF00"/>
                </a:solidFill>
                <a:latin typeface="微軟正黑體" pitchFamily="34" charset="-120"/>
                <a:ea typeface="微軟正黑體" pitchFamily="34" charset="-120"/>
                <a:cs typeface="+mn-cs"/>
              </a:rPr>
              <a:t>合作经营</a:t>
            </a:r>
            <a:endParaRPr lang="zh-TW" altLang="en-US" b="1" dirty="0">
              <a:solidFill>
                <a:srgbClr val="FFFF00"/>
              </a:solidFill>
              <a:latin typeface="微軟正黑體" pitchFamily="34" charset="-120"/>
              <a:ea typeface="微軟正黑體" pitchFamily="34" charset="-120"/>
              <a:cs typeface="+mn-cs"/>
            </a:endParaRPr>
          </a:p>
          <a:p>
            <a:pPr marL="363538" indent="-363538">
              <a:lnSpc>
                <a:spcPct val="80000"/>
              </a:lnSpc>
              <a:defRPr/>
            </a:pPr>
            <a:endParaRPr lang="en-US" altLang="zh-TW" dirty="0"/>
          </a:p>
        </p:txBody>
      </p:sp>
      <p:sp>
        <p:nvSpPr>
          <p:cNvPr id="49155" name="Rectangle 3"/>
          <p:cNvSpPr>
            <a:spLocks noChangeArrowheads="1"/>
          </p:cNvSpPr>
          <p:nvPr/>
        </p:nvSpPr>
        <p:spPr bwMode="auto">
          <a:xfrm>
            <a:off x="746125" y="620713"/>
            <a:ext cx="8145463" cy="685800"/>
          </a:xfrm>
          <a:prstGeom prst="rect">
            <a:avLst/>
          </a:prstGeom>
          <a:noFill/>
          <a:ln w="9525">
            <a:noFill/>
            <a:miter lim="800000"/>
            <a:headEnd/>
            <a:tailEnd/>
          </a:ln>
        </p:spPr>
        <p:txBody>
          <a:bodyPr anchor="b"/>
          <a:lstStyle/>
          <a:p>
            <a:pPr eaLnBrk="0" hangingPunct="0"/>
            <a:r>
              <a:rPr kumimoji="0" lang="en-US" altLang="zh-CN" sz="4200" b="1">
                <a:solidFill>
                  <a:srgbClr val="FFFF00"/>
                </a:solidFill>
                <a:latin typeface="微軟正黑體" pitchFamily="34" charset="-120"/>
                <a:ea typeface="微軟正黑體" pitchFamily="34" charset="-120"/>
              </a:rPr>
              <a:t>E  </a:t>
            </a:r>
            <a:r>
              <a:rPr kumimoji="0" lang="zh-TW" altLang="en-US" sz="4200" b="1">
                <a:solidFill>
                  <a:srgbClr val="FFFF00"/>
                </a:solidFill>
                <a:latin typeface="微軟正黑體" pitchFamily="34" charset="-120"/>
                <a:ea typeface="微軟正黑體" pitchFamily="34" charset="-120"/>
              </a:rPr>
              <a:t>   醫務</a:t>
            </a:r>
            <a:r>
              <a:rPr kumimoji="0" lang="zh-CN" altLang="en-US" sz="4200" b="1">
                <a:solidFill>
                  <a:srgbClr val="FFFF00"/>
                </a:solidFill>
                <a:latin typeface="微軟正黑體" pitchFamily="34" charset="-120"/>
                <a:ea typeface="微軟正黑體" pitchFamily="34" charset="-120"/>
              </a:rPr>
              <a:t>绩效制度导入</a:t>
            </a:r>
            <a:endParaRPr kumimoji="0" lang="en-US" altLang="zh-TW" sz="4200" b="1">
              <a:solidFill>
                <a:srgbClr val="FFFF00"/>
              </a:solidFill>
              <a:latin typeface="微軟正黑體" pitchFamily="34" charset="-120"/>
              <a:ea typeface="微軟正黑體" pitchFamily="34" charset="-120"/>
            </a:endParaRPr>
          </a:p>
        </p:txBody>
      </p:sp>
      <p:pic>
        <p:nvPicPr>
          <p:cNvPr id="49156" name="Picture 4" descr="MCj03009160000[1]"/>
          <p:cNvPicPr>
            <a:picLocks noChangeAspect="1" noChangeArrowheads="1"/>
          </p:cNvPicPr>
          <p:nvPr/>
        </p:nvPicPr>
        <p:blipFill>
          <a:blip r:embed="rId2"/>
          <a:srcRect/>
          <a:stretch>
            <a:fillRect/>
          </a:stretch>
        </p:blipFill>
        <p:spPr bwMode="auto">
          <a:xfrm>
            <a:off x="5003800" y="3789363"/>
            <a:ext cx="3535363" cy="2105025"/>
          </a:xfrm>
          <a:prstGeom prst="rect">
            <a:avLst/>
          </a:prstGeom>
          <a:noFill/>
          <a:ln w="9525">
            <a:noFill/>
            <a:miter lim="800000"/>
            <a:headEnd/>
            <a:tailEnd/>
          </a:ln>
        </p:spPr>
      </p:pic>
      <p:sp>
        <p:nvSpPr>
          <p:cNvPr id="83973" name="投影片編號版面配置區 1"/>
          <p:cNvSpPr>
            <a:spLocks noGrp="1"/>
          </p:cNvSpPr>
          <p:nvPr>
            <p:ph type="sldNum" sz="quarter" idx="12"/>
          </p:nvPr>
        </p:nvSpPr>
        <p:spPr/>
        <p:txBody>
          <a:bodyPr/>
          <a:lstStyle/>
          <a:p>
            <a:pPr>
              <a:defRPr/>
            </a:pPr>
            <a:fld id="{0B2EFB6F-7C9D-469B-ABA6-6D6CE6EA092B}" type="slidenum">
              <a:rPr lang="en-US" altLang="ja-JP" smtClean="0"/>
              <a:pPr>
                <a:defRPr/>
              </a:pPr>
              <a:t>33</a:t>
            </a:fld>
            <a:endParaRPr lang="en-US" altLang="ja-JP" smtClean="0"/>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6"/>
          <p:cNvSpPr>
            <a:spLocks noChangeArrowheads="1"/>
          </p:cNvSpPr>
          <p:nvPr/>
        </p:nvSpPr>
        <p:spPr bwMode="auto">
          <a:xfrm>
            <a:off x="6948488" y="2206625"/>
            <a:ext cx="1655762" cy="4465638"/>
          </a:xfrm>
          <a:prstGeom prst="rect">
            <a:avLst/>
          </a:prstGeom>
          <a:solidFill>
            <a:srgbClr val="FFCC66">
              <a:alpha val="70195"/>
            </a:srgbClr>
          </a:solidFill>
          <a:ln w="9525">
            <a:noFill/>
            <a:miter lim="800000"/>
            <a:headEnd/>
            <a:tailEnd/>
          </a:ln>
        </p:spPr>
        <p:txBody>
          <a:bodyPr wrap="none" anchor="ctr"/>
          <a:lstStyle/>
          <a:p>
            <a:pPr eaLnBrk="0" hangingPunct="0"/>
            <a:r>
              <a:rPr kumimoji="0" lang="en-US" altLang="zh-TW">
                <a:solidFill>
                  <a:srgbClr val="000000"/>
                </a:solidFill>
              </a:rPr>
              <a:t>       </a:t>
            </a:r>
            <a:endParaRPr kumimoji="0" lang="zh-TW" altLang="en-US">
              <a:solidFill>
                <a:srgbClr val="000000"/>
              </a:solidFill>
            </a:endParaRPr>
          </a:p>
        </p:txBody>
      </p:sp>
      <p:sp>
        <p:nvSpPr>
          <p:cNvPr id="352259" name="標題 1"/>
          <p:cNvSpPr>
            <a:spLocks noGrp="1"/>
          </p:cNvSpPr>
          <p:nvPr>
            <p:ph type="title"/>
          </p:nvPr>
        </p:nvSpPr>
        <p:spPr/>
        <p:txBody>
          <a:bodyPr/>
          <a:lstStyle/>
          <a:p>
            <a:pPr>
              <a:defRPr/>
            </a:pPr>
            <a:r>
              <a:rPr lang="en-US" altLang="zh-TW" b="1" dirty="0" smtClean="0">
                <a:latin typeface="微軟正黑體" pitchFamily="34" charset="-120"/>
                <a:ea typeface="微軟正黑體" pitchFamily="34" charset="-120"/>
              </a:rPr>
              <a:t>F </a:t>
            </a:r>
            <a:r>
              <a:rPr lang="zh-TW" altLang="en-US" b="1" dirty="0" smtClean="0">
                <a:latin typeface="微軟正黑體" pitchFamily="34" charset="-120"/>
                <a:ea typeface="微軟正黑體" pitchFamily="34" charset="-120"/>
              </a:rPr>
              <a:t>人文医院</a:t>
            </a:r>
            <a:r>
              <a:rPr lang="en-US" altLang="zh-TW" b="1" dirty="0" smtClean="0">
                <a:latin typeface="微軟正黑體" pitchFamily="34" charset="-120"/>
                <a:ea typeface="微軟正黑體" pitchFamily="34" charset="-120"/>
              </a:rPr>
              <a:t>-</a:t>
            </a:r>
            <a:r>
              <a:rPr lang="zh-CN" altLang="en-US" b="1" dirty="0" smtClean="0">
                <a:latin typeface="微軟正黑體" pitchFamily="34" charset="-120"/>
                <a:ea typeface="微軟正黑體" pitchFamily="34" charset="-120"/>
              </a:rPr>
              <a:t>提高医院附加价值</a:t>
            </a:r>
            <a:endParaRPr lang="zh-TW" altLang="en-US" b="1" dirty="0" smtClean="0">
              <a:latin typeface="微軟正黑體" pitchFamily="34" charset="-120"/>
              <a:ea typeface="微軟正黑體" pitchFamily="34" charset="-120"/>
            </a:endParaRPr>
          </a:p>
        </p:txBody>
      </p:sp>
      <p:sp>
        <p:nvSpPr>
          <p:cNvPr id="50180" name="內容版面配置區 2"/>
          <p:cNvSpPr>
            <a:spLocks noGrp="1"/>
          </p:cNvSpPr>
          <p:nvPr>
            <p:ph idx="1"/>
          </p:nvPr>
        </p:nvSpPr>
        <p:spPr>
          <a:xfrm>
            <a:off x="784225" y="1557338"/>
            <a:ext cx="7604125" cy="517525"/>
          </a:xfrm>
        </p:spPr>
        <p:txBody>
          <a:bodyPr/>
          <a:lstStyle/>
          <a:p>
            <a:r>
              <a:rPr lang="zh-CN" altLang="en-US" b="1" smtClean="0">
                <a:latin typeface="微軟正黑體" pitchFamily="34" charset="-120"/>
                <a:ea typeface="微軟正黑體" pitchFamily="34" charset="-120"/>
              </a:rPr>
              <a:t>建构超越医疗的质量</a:t>
            </a:r>
            <a:endParaRPr lang="zh-TW" altLang="en-US" b="1" smtClean="0">
              <a:latin typeface="微軟正黑體" pitchFamily="34" charset="-120"/>
              <a:ea typeface="微軟正黑體" pitchFamily="34" charset="-120"/>
            </a:endParaRPr>
          </a:p>
        </p:txBody>
      </p:sp>
      <p:sp>
        <p:nvSpPr>
          <p:cNvPr id="50181" name="Rectangle 3"/>
          <p:cNvSpPr>
            <a:spLocks noChangeArrowheads="1"/>
          </p:cNvSpPr>
          <p:nvPr/>
        </p:nvSpPr>
        <p:spPr bwMode="auto">
          <a:xfrm>
            <a:off x="684213" y="5808663"/>
            <a:ext cx="2590800" cy="863600"/>
          </a:xfrm>
          <a:prstGeom prst="rect">
            <a:avLst/>
          </a:prstGeom>
          <a:solidFill>
            <a:schemeClr val="accent2"/>
          </a:solidFill>
          <a:ln w="9525">
            <a:noFill/>
            <a:miter lim="800000"/>
            <a:headEnd/>
            <a:tailEnd/>
          </a:ln>
        </p:spPr>
        <p:txBody>
          <a:bodyPr wrap="none" anchor="ctr"/>
          <a:lstStyle/>
          <a:p>
            <a:pPr eaLnBrk="0" hangingPunct="0"/>
            <a:r>
              <a:rPr kumimoji="0" lang="zh-TW" altLang="en-US" sz="4000" b="1">
                <a:solidFill>
                  <a:srgbClr val="FFFFFF"/>
                </a:solidFill>
                <a:latin typeface="微軟正黑體" pitchFamily="34" charset="-120"/>
                <a:ea typeface="微軟正黑體" pitchFamily="34" charset="-120"/>
              </a:rPr>
              <a:t>技术</a:t>
            </a:r>
            <a:endParaRPr kumimoji="0" lang="en-US" altLang="zh-TW" sz="4000" b="1">
              <a:solidFill>
                <a:srgbClr val="FFFFFF"/>
              </a:solidFill>
              <a:latin typeface="微軟正黑體" pitchFamily="34" charset="-120"/>
              <a:ea typeface="微軟正黑體" pitchFamily="34" charset="-120"/>
            </a:endParaRPr>
          </a:p>
        </p:txBody>
      </p:sp>
      <p:sp>
        <p:nvSpPr>
          <p:cNvPr id="50182" name="Rectangle 4"/>
          <p:cNvSpPr>
            <a:spLocks noChangeArrowheads="1"/>
          </p:cNvSpPr>
          <p:nvPr/>
        </p:nvSpPr>
        <p:spPr bwMode="auto">
          <a:xfrm>
            <a:off x="684213" y="2065338"/>
            <a:ext cx="2590800" cy="863600"/>
          </a:xfrm>
          <a:prstGeom prst="rect">
            <a:avLst/>
          </a:prstGeom>
          <a:solidFill>
            <a:schemeClr val="accent2"/>
          </a:solidFill>
          <a:ln w="9525">
            <a:noFill/>
            <a:miter lim="800000"/>
            <a:headEnd/>
            <a:tailEnd/>
          </a:ln>
        </p:spPr>
        <p:txBody>
          <a:bodyPr anchor="ctr"/>
          <a:lstStyle/>
          <a:p>
            <a:pPr eaLnBrk="0" hangingPunct="0"/>
            <a:r>
              <a:rPr kumimoji="0" lang="zh-TW" altLang="en-US" sz="4000" b="1">
                <a:solidFill>
                  <a:srgbClr val="FFFFFF"/>
                </a:solidFill>
                <a:latin typeface="微軟正黑體" pitchFamily="34" charset="-120"/>
                <a:ea typeface="微軟正黑體" pitchFamily="34" charset="-120"/>
              </a:rPr>
              <a:t>形象</a:t>
            </a:r>
            <a:endParaRPr kumimoji="0" lang="en-US" altLang="zh-TW" sz="4000" b="1">
              <a:solidFill>
                <a:srgbClr val="FFFFFF"/>
              </a:solidFill>
              <a:latin typeface="微軟正黑體" pitchFamily="34" charset="-120"/>
              <a:ea typeface="微軟正黑體" pitchFamily="34" charset="-120"/>
            </a:endParaRPr>
          </a:p>
        </p:txBody>
      </p:sp>
      <p:sp>
        <p:nvSpPr>
          <p:cNvPr id="50183" name="Rectangle 5"/>
          <p:cNvSpPr>
            <a:spLocks noChangeArrowheads="1"/>
          </p:cNvSpPr>
          <p:nvPr/>
        </p:nvSpPr>
        <p:spPr bwMode="auto">
          <a:xfrm>
            <a:off x="684213" y="4873625"/>
            <a:ext cx="2590800" cy="863600"/>
          </a:xfrm>
          <a:prstGeom prst="rect">
            <a:avLst/>
          </a:prstGeom>
          <a:solidFill>
            <a:schemeClr val="accent2"/>
          </a:solidFill>
          <a:ln w="9525">
            <a:noFill/>
            <a:miter lim="800000"/>
            <a:headEnd/>
            <a:tailEnd/>
          </a:ln>
        </p:spPr>
        <p:txBody>
          <a:bodyPr wrap="none" anchor="ctr"/>
          <a:lstStyle/>
          <a:p>
            <a:pPr eaLnBrk="0" hangingPunct="0"/>
            <a:r>
              <a:rPr kumimoji="0" lang="zh-TW" altLang="en-US" sz="4000" b="1">
                <a:solidFill>
                  <a:srgbClr val="FFFFFF"/>
                </a:solidFill>
                <a:latin typeface="微軟正黑體" pitchFamily="34" charset="-120"/>
                <a:ea typeface="微軟正黑體" pitchFamily="34" charset="-120"/>
              </a:rPr>
              <a:t>反应</a:t>
            </a:r>
            <a:endParaRPr kumimoji="0" lang="en-US" altLang="zh-TW" sz="4000" b="1">
              <a:solidFill>
                <a:srgbClr val="FFFFFF"/>
              </a:solidFill>
              <a:latin typeface="微軟正黑體" pitchFamily="34" charset="-120"/>
              <a:ea typeface="微軟正黑體" pitchFamily="34" charset="-120"/>
            </a:endParaRPr>
          </a:p>
        </p:txBody>
      </p:sp>
      <p:sp>
        <p:nvSpPr>
          <p:cNvPr id="50184" name="Rectangle 6"/>
          <p:cNvSpPr>
            <a:spLocks noChangeArrowheads="1"/>
          </p:cNvSpPr>
          <p:nvPr/>
        </p:nvSpPr>
        <p:spPr bwMode="auto">
          <a:xfrm>
            <a:off x="685800" y="3000375"/>
            <a:ext cx="2590800" cy="863600"/>
          </a:xfrm>
          <a:prstGeom prst="rect">
            <a:avLst/>
          </a:prstGeom>
          <a:solidFill>
            <a:schemeClr val="accent2"/>
          </a:solidFill>
          <a:ln w="9525">
            <a:noFill/>
            <a:miter lim="800000"/>
            <a:headEnd/>
            <a:tailEnd/>
          </a:ln>
        </p:spPr>
        <p:txBody>
          <a:bodyPr anchor="ctr"/>
          <a:lstStyle/>
          <a:p>
            <a:pPr eaLnBrk="0" hangingPunct="0"/>
            <a:r>
              <a:rPr kumimoji="0" lang="zh-TW" altLang="en-US" sz="4000" b="1">
                <a:solidFill>
                  <a:srgbClr val="FFFFFF"/>
                </a:solidFill>
                <a:latin typeface="微軟正黑體" pitchFamily="34" charset="-120"/>
                <a:ea typeface="微軟正黑體" pitchFamily="34" charset="-120"/>
              </a:rPr>
              <a:t>爱心</a:t>
            </a:r>
            <a:endParaRPr kumimoji="0" lang="en-US" altLang="zh-TW" sz="4000" b="1">
              <a:solidFill>
                <a:srgbClr val="FFFFFF"/>
              </a:solidFill>
              <a:latin typeface="微軟正黑體" pitchFamily="34" charset="-120"/>
              <a:ea typeface="微軟正黑體" pitchFamily="34" charset="-120"/>
            </a:endParaRPr>
          </a:p>
        </p:txBody>
      </p:sp>
      <p:sp>
        <p:nvSpPr>
          <p:cNvPr id="50185" name="Rectangle 7"/>
          <p:cNvSpPr>
            <a:spLocks noChangeArrowheads="1"/>
          </p:cNvSpPr>
          <p:nvPr/>
        </p:nvSpPr>
        <p:spPr bwMode="auto">
          <a:xfrm>
            <a:off x="685800" y="3937000"/>
            <a:ext cx="2590800" cy="863600"/>
          </a:xfrm>
          <a:prstGeom prst="rect">
            <a:avLst/>
          </a:prstGeom>
          <a:solidFill>
            <a:schemeClr val="accent2"/>
          </a:solidFill>
          <a:ln w="9525">
            <a:noFill/>
            <a:miter lim="800000"/>
            <a:headEnd/>
            <a:tailEnd/>
          </a:ln>
        </p:spPr>
        <p:txBody>
          <a:bodyPr wrap="none" anchor="ctr"/>
          <a:lstStyle/>
          <a:p>
            <a:pPr eaLnBrk="0" hangingPunct="0"/>
            <a:r>
              <a:rPr kumimoji="0" lang="zh-TW" altLang="en-US" sz="4000" b="1">
                <a:solidFill>
                  <a:srgbClr val="FFFFFF"/>
                </a:solidFill>
                <a:latin typeface="微軟正黑體" pitchFamily="34" charset="-120"/>
                <a:ea typeface="微軟正黑體" pitchFamily="34" charset="-120"/>
              </a:rPr>
              <a:t>情感</a:t>
            </a:r>
            <a:endParaRPr kumimoji="0" lang="en-US" altLang="zh-TW" sz="4000" b="1">
              <a:solidFill>
                <a:srgbClr val="FFFFFF"/>
              </a:solidFill>
              <a:latin typeface="微軟正黑體" pitchFamily="34" charset="-120"/>
              <a:ea typeface="微軟正黑體" pitchFamily="34" charset="-120"/>
            </a:endParaRPr>
          </a:p>
        </p:txBody>
      </p:sp>
      <p:sp>
        <p:nvSpPr>
          <p:cNvPr id="50186" name="Rectangle 21"/>
          <p:cNvSpPr>
            <a:spLocks noChangeArrowheads="1"/>
          </p:cNvSpPr>
          <p:nvPr/>
        </p:nvSpPr>
        <p:spPr bwMode="auto">
          <a:xfrm>
            <a:off x="3276600" y="2065338"/>
            <a:ext cx="1008063" cy="863600"/>
          </a:xfrm>
          <a:prstGeom prst="rect">
            <a:avLst/>
          </a:prstGeom>
          <a:solidFill>
            <a:srgbClr val="336699"/>
          </a:solidFill>
          <a:ln w="9525">
            <a:noFill/>
            <a:miter lim="800000"/>
            <a:headEnd/>
            <a:tailEnd/>
          </a:ln>
        </p:spPr>
        <p:txBody>
          <a:bodyPr wrap="none" anchor="ctr"/>
          <a:lstStyle/>
          <a:p>
            <a:pPr eaLnBrk="0" hangingPunct="0"/>
            <a:r>
              <a:rPr kumimoji="0" lang="en-US" altLang="zh-TW" sz="4000" b="1">
                <a:solidFill>
                  <a:srgbClr val="FFFFFF"/>
                </a:solidFill>
                <a:latin typeface="微軟正黑體" pitchFamily="34" charset="-120"/>
                <a:ea typeface="微軟正黑體" pitchFamily="34" charset="-120"/>
              </a:rPr>
              <a:t>11</a:t>
            </a:r>
            <a:r>
              <a:rPr kumimoji="0" lang="zh-TW" altLang="en-US" sz="4000" b="1">
                <a:solidFill>
                  <a:srgbClr val="FFFFFF"/>
                </a:solidFill>
                <a:latin typeface="微軟正黑體" pitchFamily="34" charset="-120"/>
                <a:ea typeface="微軟正黑體" pitchFamily="34" charset="-120"/>
              </a:rPr>
              <a:t>％</a:t>
            </a:r>
            <a:endParaRPr kumimoji="0" lang="en-US" altLang="zh-TW" sz="4000" b="1">
              <a:solidFill>
                <a:srgbClr val="FFFFFF"/>
              </a:solidFill>
              <a:latin typeface="微軟正黑體" pitchFamily="34" charset="-120"/>
              <a:ea typeface="微軟正黑體" pitchFamily="34" charset="-120"/>
            </a:endParaRPr>
          </a:p>
        </p:txBody>
      </p:sp>
      <p:sp>
        <p:nvSpPr>
          <p:cNvPr id="50187" name="Rectangle 22"/>
          <p:cNvSpPr>
            <a:spLocks noChangeArrowheads="1"/>
          </p:cNvSpPr>
          <p:nvPr/>
        </p:nvSpPr>
        <p:spPr bwMode="auto">
          <a:xfrm>
            <a:off x="3276600" y="3000375"/>
            <a:ext cx="1008063" cy="863600"/>
          </a:xfrm>
          <a:prstGeom prst="rect">
            <a:avLst/>
          </a:prstGeom>
          <a:solidFill>
            <a:srgbClr val="336699"/>
          </a:solidFill>
          <a:ln w="9525">
            <a:noFill/>
            <a:miter lim="800000"/>
            <a:headEnd/>
            <a:tailEnd/>
          </a:ln>
        </p:spPr>
        <p:txBody>
          <a:bodyPr wrap="none" anchor="ctr"/>
          <a:lstStyle/>
          <a:p>
            <a:pPr eaLnBrk="0" hangingPunct="0"/>
            <a:r>
              <a:rPr kumimoji="0" lang="en-US" altLang="zh-TW" sz="4000" b="1">
                <a:solidFill>
                  <a:srgbClr val="FFFFFF"/>
                </a:solidFill>
              </a:rPr>
              <a:t>16%</a:t>
            </a:r>
          </a:p>
        </p:txBody>
      </p:sp>
      <p:sp>
        <p:nvSpPr>
          <p:cNvPr id="50188" name="Rectangle 23"/>
          <p:cNvSpPr>
            <a:spLocks noChangeArrowheads="1"/>
          </p:cNvSpPr>
          <p:nvPr/>
        </p:nvSpPr>
        <p:spPr bwMode="auto">
          <a:xfrm>
            <a:off x="3276600" y="3937000"/>
            <a:ext cx="1008063" cy="863600"/>
          </a:xfrm>
          <a:prstGeom prst="rect">
            <a:avLst/>
          </a:prstGeom>
          <a:solidFill>
            <a:srgbClr val="336699"/>
          </a:solidFill>
          <a:ln w="9525">
            <a:noFill/>
            <a:miter lim="800000"/>
            <a:headEnd/>
            <a:tailEnd/>
          </a:ln>
        </p:spPr>
        <p:txBody>
          <a:bodyPr wrap="none" anchor="ctr"/>
          <a:lstStyle/>
          <a:p>
            <a:pPr eaLnBrk="0" hangingPunct="0"/>
            <a:r>
              <a:rPr kumimoji="0" lang="en-US" altLang="zh-TW" sz="4000" b="1">
                <a:solidFill>
                  <a:srgbClr val="FFFFFF"/>
                </a:solidFill>
              </a:rPr>
              <a:t>19%</a:t>
            </a:r>
          </a:p>
        </p:txBody>
      </p:sp>
      <p:sp>
        <p:nvSpPr>
          <p:cNvPr id="50189" name="Rectangle 24"/>
          <p:cNvSpPr>
            <a:spLocks noChangeArrowheads="1"/>
          </p:cNvSpPr>
          <p:nvPr/>
        </p:nvSpPr>
        <p:spPr bwMode="auto">
          <a:xfrm>
            <a:off x="3276600" y="4873625"/>
            <a:ext cx="1008063" cy="863600"/>
          </a:xfrm>
          <a:prstGeom prst="rect">
            <a:avLst/>
          </a:prstGeom>
          <a:solidFill>
            <a:srgbClr val="336699"/>
          </a:solidFill>
          <a:ln w="9525">
            <a:noFill/>
            <a:miter lim="800000"/>
            <a:headEnd/>
            <a:tailEnd/>
          </a:ln>
        </p:spPr>
        <p:txBody>
          <a:bodyPr wrap="none" anchor="ctr"/>
          <a:lstStyle/>
          <a:p>
            <a:pPr eaLnBrk="0" hangingPunct="0"/>
            <a:r>
              <a:rPr kumimoji="0" lang="en-US" altLang="zh-TW" sz="4000" b="1">
                <a:solidFill>
                  <a:srgbClr val="FFFFFF"/>
                </a:solidFill>
              </a:rPr>
              <a:t>22%</a:t>
            </a:r>
          </a:p>
        </p:txBody>
      </p:sp>
      <p:sp>
        <p:nvSpPr>
          <p:cNvPr id="50190" name="Rectangle 25"/>
          <p:cNvSpPr>
            <a:spLocks noChangeArrowheads="1"/>
          </p:cNvSpPr>
          <p:nvPr/>
        </p:nvSpPr>
        <p:spPr bwMode="auto">
          <a:xfrm>
            <a:off x="3276600" y="5808663"/>
            <a:ext cx="1008063" cy="863600"/>
          </a:xfrm>
          <a:prstGeom prst="rect">
            <a:avLst/>
          </a:prstGeom>
          <a:solidFill>
            <a:srgbClr val="336699"/>
          </a:solidFill>
          <a:ln w="9525">
            <a:noFill/>
            <a:miter lim="800000"/>
            <a:headEnd/>
            <a:tailEnd/>
          </a:ln>
        </p:spPr>
        <p:txBody>
          <a:bodyPr wrap="none" anchor="ctr"/>
          <a:lstStyle/>
          <a:p>
            <a:pPr eaLnBrk="0" hangingPunct="0"/>
            <a:r>
              <a:rPr kumimoji="0" lang="en-US" altLang="zh-TW" sz="4000" b="1">
                <a:solidFill>
                  <a:srgbClr val="FFFFFF"/>
                </a:solidFill>
              </a:rPr>
              <a:t>32%</a:t>
            </a:r>
          </a:p>
        </p:txBody>
      </p:sp>
      <p:sp>
        <p:nvSpPr>
          <p:cNvPr id="50191" name="Line 27"/>
          <p:cNvSpPr>
            <a:spLocks noChangeShapeType="1"/>
          </p:cNvSpPr>
          <p:nvPr/>
        </p:nvSpPr>
        <p:spPr bwMode="auto">
          <a:xfrm>
            <a:off x="4284663" y="4235450"/>
            <a:ext cx="1727200" cy="431800"/>
          </a:xfrm>
          <a:prstGeom prst="line">
            <a:avLst/>
          </a:prstGeom>
          <a:noFill/>
          <a:ln w="57150">
            <a:solidFill>
              <a:schemeClr val="tx2"/>
            </a:solidFill>
            <a:round/>
            <a:headEnd type="oval" w="med" len="med"/>
            <a:tailEnd/>
          </a:ln>
        </p:spPr>
        <p:txBody>
          <a:bodyPr/>
          <a:lstStyle/>
          <a:p>
            <a:endParaRPr lang="zh-TW" altLang="en-US"/>
          </a:p>
        </p:txBody>
      </p:sp>
      <p:sp>
        <p:nvSpPr>
          <p:cNvPr id="50192" name="Line 28"/>
          <p:cNvSpPr>
            <a:spLocks noChangeShapeType="1"/>
          </p:cNvSpPr>
          <p:nvPr/>
        </p:nvSpPr>
        <p:spPr bwMode="auto">
          <a:xfrm>
            <a:off x="6011863" y="4667250"/>
            <a:ext cx="1441450" cy="0"/>
          </a:xfrm>
          <a:prstGeom prst="line">
            <a:avLst/>
          </a:prstGeom>
          <a:noFill/>
          <a:ln w="57150">
            <a:solidFill>
              <a:schemeClr val="tx2"/>
            </a:solidFill>
            <a:round/>
            <a:headEnd/>
            <a:tailEnd type="triangle" w="med" len="lg"/>
          </a:ln>
        </p:spPr>
        <p:txBody>
          <a:bodyPr/>
          <a:lstStyle/>
          <a:p>
            <a:endParaRPr lang="zh-TW" altLang="en-US"/>
          </a:p>
        </p:txBody>
      </p:sp>
      <p:sp>
        <p:nvSpPr>
          <p:cNvPr id="50193" name="Line 29"/>
          <p:cNvSpPr>
            <a:spLocks noChangeShapeType="1"/>
          </p:cNvSpPr>
          <p:nvPr/>
        </p:nvSpPr>
        <p:spPr bwMode="auto">
          <a:xfrm>
            <a:off x="4284663" y="3227388"/>
            <a:ext cx="1727200" cy="1152525"/>
          </a:xfrm>
          <a:prstGeom prst="line">
            <a:avLst/>
          </a:prstGeom>
          <a:noFill/>
          <a:ln w="57150">
            <a:solidFill>
              <a:schemeClr val="tx2"/>
            </a:solidFill>
            <a:round/>
            <a:headEnd type="oval" w="med" len="med"/>
            <a:tailEnd/>
          </a:ln>
        </p:spPr>
        <p:txBody>
          <a:bodyPr/>
          <a:lstStyle/>
          <a:p>
            <a:endParaRPr lang="zh-TW" altLang="en-US"/>
          </a:p>
        </p:txBody>
      </p:sp>
      <p:sp>
        <p:nvSpPr>
          <p:cNvPr id="50194" name="Line 30"/>
          <p:cNvSpPr>
            <a:spLocks noChangeShapeType="1"/>
          </p:cNvSpPr>
          <p:nvPr/>
        </p:nvSpPr>
        <p:spPr bwMode="auto">
          <a:xfrm>
            <a:off x="4284663" y="2363788"/>
            <a:ext cx="1727200" cy="1727200"/>
          </a:xfrm>
          <a:prstGeom prst="line">
            <a:avLst/>
          </a:prstGeom>
          <a:noFill/>
          <a:ln w="57150">
            <a:solidFill>
              <a:schemeClr val="tx2"/>
            </a:solidFill>
            <a:round/>
            <a:headEnd type="oval" w="med" len="med"/>
            <a:tailEnd/>
          </a:ln>
        </p:spPr>
        <p:txBody>
          <a:bodyPr/>
          <a:lstStyle/>
          <a:p>
            <a:endParaRPr lang="zh-TW" altLang="en-US"/>
          </a:p>
        </p:txBody>
      </p:sp>
      <p:sp>
        <p:nvSpPr>
          <p:cNvPr id="50195" name="Line 31"/>
          <p:cNvSpPr>
            <a:spLocks noChangeShapeType="1"/>
          </p:cNvSpPr>
          <p:nvPr/>
        </p:nvSpPr>
        <p:spPr bwMode="auto">
          <a:xfrm flipV="1">
            <a:off x="4284663" y="4956175"/>
            <a:ext cx="1727200" cy="215900"/>
          </a:xfrm>
          <a:prstGeom prst="line">
            <a:avLst/>
          </a:prstGeom>
          <a:noFill/>
          <a:ln w="57150">
            <a:solidFill>
              <a:schemeClr val="tx2"/>
            </a:solidFill>
            <a:round/>
            <a:headEnd type="oval" w="med" len="med"/>
            <a:tailEnd/>
          </a:ln>
        </p:spPr>
        <p:txBody>
          <a:bodyPr/>
          <a:lstStyle/>
          <a:p>
            <a:endParaRPr lang="zh-TW" altLang="en-US"/>
          </a:p>
        </p:txBody>
      </p:sp>
      <p:sp>
        <p:nvSpPr>
          <p:cNvPr id="50196" name="Line 32"/>
          <p:cNvSpPr>
            <a:spLocks noChangeShapeType="1"/>
          </p:cNvSpPr>
          <p:nvPr/>
        </p:nvSpPr>
        <p:spPr bwMode="auto">
          <a:xfrm flipV="1">
            <a:off x="4284663" y="5243513"/>
            <a:ext cx="1727200" cy="863600"/>
          </a:xfrm>
          <a:prstGeom prst="line">
            <a:avLst/>
          </a:prstGeom>
          <a:noFill/>
          <a:ln w="57150">
            <a:solidFill>
              <a:schemeClr val="tx2"/>
            </a:solidFill>
            <a:round/>
            <a:headEnd type="oval" w="med" len="med"/>
            <a:tailEnd/>
          </a:ln>
        </p:spPr>
        <p:txBody>
          <a:bodyPr/>
          <a:lstStyle/>
          <a:p>
            <a:endParaRPr lang="zh-TW" altLang="en-US"/>
          </a:p>
        </p:txBody>
      </p:sp>
      <p:sp>
        <p:nvSpPr>
          <p:cNvPr id="50197" name="Line 33"/>
          <p:cNvSpPr>
            <a:spLocks noChangeShapeType="1"/>
          </p:cNvSpPr>
          <p:nvPr/>
        </p:nvSpPr>
        <p:spPr bwMode="auto">
          <a:xfrm flipV="1">
            <a:off x="6011863" y="4090988"/>
            <a:ext cx="1441450" cy="4762"/>
          </a:xfrm>
          <a:prstGeom prst="line">
            <a:avLst/>
          </a:prstGeom>
          <a:noFill/>
          <a:ln w="57150">
            <a:solidFill>
              <a:schemeClr val="tx2"/>
            </a:solidFill>
            <a:round/>
            <a:headEnd/>
            <a:tailEnd type="triangle" w="med" len="lg"/>
          </a:ln>
        </p:spPr>
        <p:txBody>
          <a:bodyPr/>
          <a:lstStyle/>
          <a:p>
            <a:endParaRPr lang="zh-TW" altLang="en-US"/>
          </a:p>
        </p:txBody>
      </p:sp>
      <p:sp>
        <p:nvSpPr>
          <p:cNvPr id="50198" name="Line 34"/>
          <p:cNvSpPr>
            <a:spLocks noChangeShapeType="1"/>
          </p:cNvSpPr>
          <p:nvPr/>
        </p:nvSpPr>
        <p:spPr bwMode="auto">
          <a:xfrm flipV="1">
            <a:off x="6011863" y="4368800"/>
            <a:ext cx="1441450" cy="11113"/>
          </a:xfrm>
          <a:prstGeom prst="line">
            <a:avLst/>
          </a:prstGeom>
          <a:noFill/>
          <a:ln w="57150">
            <a:solidFill>
              <a:schemeClr val="tx2"/>
            </a:solidFill>
            <a:round/>
            <a:headEnd/>
            <a:tailEnd type="triangle" w="med" len="lg"/>
          </a:ln>
        </p:spPr>
        <p:txBody>
          <a:bodyPr/>
          <a:lstStyle/>
          <a:p>
            <a:endParaRPr lang="zh-TW" altLang="en-US"/>
          </a:p>
        </p:txBody>
      </p:sp>
      <p:sp>
        <p:nvSpPr>
          <p:cNvPr id="50199" name="Line 35"/>
          <p:cNvSpPr>
            <a:spLocks noChangeShapeType="1"/>
          </p:cNvSpPr>
          <p:nvPr/>
        </p:nvSpPr>
        <p:spPr bwMode="auto">
          <a:xfrm>
            <a:off x="6011863" y="4956175"/>
            <a:ext cx="1441450" cy="0"/>
          </a:xfrm>
          <a:prstGeom prst="line">
            <a:avLst/>
          </a:prstGeom>
          <a:noFill/>
          <a:ln w="57150">
            <a:solidFill>
              <a:schemeClr val="tx2"/>
            </a:solidFill>
            <a:round/>
            <a:headEnd/>
            <a:tailEnd type="triangle" w="med" len="lg"/>
          </a:ln>
        </p:spPr>
        <p:txBody>
          <a:bodyPr/>
          <a:lstStyle/>
          <a:p>
            <a:endParaRPr lang="zh-TW" altLang="en-US"/>
          </a:p>
        </p:txBody>
      </p:sp>
      <p:sp>
        <p:nvSpPr>
          <p:cNvPr id="50200" name="Line 36"/>
          <p:cNvSpPr>
            <a:spLocks noChangeShapeType="1"/>
          </p:cNvSpPr>
          <p:nvPr/>
        </p:nvSpPr>
        <p:spPr bwMode="auto">
          <a:xfrm>
            <a:off x="6011863" y="5243513"/>
            <a:ext cx="1441450" cy="0"/>
          </a:xfrm>
          <a:prstGeom prst="line">
            <a:avLst/>
          </a:prstGeom>
          <a:noFill/>
          <a:ln w="57150">
            <a:solidFill>
              <a:schemeClr val="tx2"/>
            </a:solidFill>
            <a:round/>
            <a:headEnd/>
            <a:tailEnd type="triangle" w="med" len="lg"/>
          </a:ln>
        </p:spPr>
        <p:txBody>
          <a:bodyPr/>
          <a:lstStyle/>
          <a:p>
            <a:endParaRPr lang="zh-TW" altLang="en-US"/>
          </a:p>
        </p:txBody>
      </p:sp>
      <p:sp>
        <p:nvSpPr>
          <p:cNvPr id="50201" name="文字方塊 31"/>
          <p:cNvSpPr txBox="1">
            <a:spLocks noChangeArrowheads="1"/>
          </p:cNvSpPr>
          <p:nvPr/>
        </p:nvSpPr>
        <p:spPr bwMode="auto">
          <a:xfrm>
            <a:off x="7453313" y="3000375"/>
            <a:ext cx="790575" cy="3170238"/>
          </a:xfrm>
          <a:prstGeom prst="rect">
            <a:avLst/>
          </a:prstGeom>
          <a:noFill/>
          <a:ln w="9525">
            <a:noFill/>
            <a:miter lim="800000"/>
            <a:headEnd/>
            <a:tailEnd/>
          </a:ln>
        </p:spPr>
        <p:txBody>
          <a:bodyPr>
            <a:spAutoFit/>
          </a:bodyPr>
          <a:lstStyle/>
          <a:p>
            <a:pPr eaLnBrk="0" hangingPunct="0"/>
            <a:r>
              <a:rPr kumimoji="0" lang="zh-TW" altLang="en-US" sz="4000" b="1">
                <a:solidFill>
                  <a:srgbClr val="000000"/>
                </a:solidFill>
                <a:latin typeface="微軟正黑體" pitchFamily="34" charset="-120"/>
                <a:ea typeface="微軟正黑體" pitchFamily="34" charset="-120"/>
              </a:rPr>
              <a:t>病患滿意度</a:t>
            </a:r>
          </a:p>
        </p:txBody>
      </p:sp>
      <p:sp>
        <p:nvSpPr>
          <p:cNvPr id="50202" name="文字方塊 26"/>
          <p:cNvSpPr txBox="1">
            <a:spLocks noChangeArrowheads="1"/>
          </p:cNvSpPr>
          <p:nvPr/>
        </p:nvSpPr>
        <p:spPr bwMode="auto">
          <a:xfrm>
            <a:off x="8013700" y="3175"/>
            <a:ext cx="1108075" cy="369888"/>
          </a:xfrm>
          <a:prstGeom prst="rect">
            <a:avLst/>
          </a:prstGeom>
          <a:noFill/>
          <a:ln w="9525">
            <a:noFill/>
            <a:miter lim="800000"/>
            <a:headEnd/>
            <a:tailEnd/>
          </a:ln>
        </p:spPr>
        <p:txBody>
          <a:bodyPr wrap="none">
            <a:spAutoFit/>
          </a:bodyPr>
          <a:lstStyle/>
          <a:p>
            <a:pPr eaLnBrk="0" hangingPunct="0"/>
            <a:r>
              <a:rPr kumimoji="0" lang="zh-TW" altLang="en-US" b="1">
                <a:solidFill>
                  <a:srgbClr val="000000"/>
                </a:solidFill>
                <a:latin typeface="微軟正黑體" pitchFamily="34" charset="-120"/>
                <a:ea typeface="微軟正黑體" pitchFamily="34" charset="-120"/>
              </a:rPr>
              <a:t>品牌建立</a:t>
            </a:r>
          </a:p>
        </p:txBody>
      </p:sp>
      <p:sp>
        <p:nvSpPr>
          <p:cNvPr id="85019" name="投影片編號版面配置區 1"/>
          <p:cNvSpPr>
            <a:spLocks noGrp="1"/>
          </p:cNvSpPr>
          <p:nvPr>
            <p:ph type="sldNum" sz="quarter" idx="12"/>
          </p:nvPr>
        </p:nvSpPr>
        <p:spPr/>
        <p:txBody>
          <a:bodyPr/>
          <a:lstStyle/>
          <a:p>
            <a:pPr>
              <a:defRPr/>
            </a:pPr>
            <a:fld id="{92DF94A8-E012-46DD-9D4E-83B5096DA8BC}" type="slidenum">
              <a:rPr lang="en-US" altLang="ja-JP" smtClean="0"/>
              <a:pPr>
                <a:defRPr/>
              </a:pPr>
              <a:t>34</a:t>
            </a:fld>
            <a:endParaRPr lang="en-US" altLang="ja-JP"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投影片編號版面配置區 8"/>
          <p:cNvSpPr>
            <a:spLocks noGrp="1"/>
          </p:cNvSpPr>
          <p:nvPr>
            <p:ph type="sldNum" sz="quarter" idx="12"/>
          </p:nvPr>
        </p:nvSpPr>
        <p:spPr>
          <a:xfrm>
            <a:off x="3124200" y="6248400"/>
            <a:ext cx="2895600" cy="457200"/>
          </a:xfrm>
        </p:spPr>
        <p:txBody>
          <a:bodyPr/>
          <a:lstStyle/>
          <a:p>
            <a:pPr algn="ctr">
              <a:defRPr/>
            </a:pPr>
            <a:fld id="{BAB8DA05-6A91-47F2-BF98-5EC98A353A6F}" type="slidenum">
              <a:rPr lang="en-US" altLang="zh-TW" smtClean="0">
                <a:latin typeface="Verdana" pitchFamily="34" charset="0"/>
              </a:rPr>
              <a:pPr algn="ctr">
                <a:defRPr/>
              </a:pPr>
              <a:t>35</a:t>
            </a:fld>
            <a:endParaRPr lang="en-US" altLang="zh-TW" smtClean="0">
              <a:latin typeface="Verdana" pitchFamily="34" charset="0"/>
            </a:endParaRPr>
          </a:p>
        </p:txBody>
      </p:sp>
      <p:sp>
        <p:nvSpPr>
          <p:cNvPr id="8" name="Rectangle 1038"/>
          <p:cNvSpPr txBox="1">
            <a:spLocks noGrp="1" noChangeArrowheads="1"/>
          </p:cNvSpPr>
          <p:nvPr/>
        </p:nvSpPr>
        <p:spPr bwMode="auto">
          <a:xfrm>
            <a:off x="6553200" y="6248400"/>
            <a:ext cx="2133600" cy="457200"/>
          </a:xfrm>
          <a:prstGeom prst="rect">
            <a:avLst/>
          </a:prstGeom>
          <a:noFill/>
          <a:extLst/>
        </p:spPr>
        <p:txBody>
          <a:bodyPr lIns="90082" tIns="45048" rIns="90082" bIns="45048"/>
          <a:lstStyle/>
          <a:p>
            <a:pPr algn="r" defTabSz="905676" fontAlgn="auto">
              <a:spcAft>
                <a:spcPts val="0"/>
              </a:spcAft>
              <a:defRPr/>
            </a:pPr>
            <a:fld id="{BAD57163-9FC2-4DC6-8730-B158D1EE0CB1}" type="slidenum">
              <a:rPr kumimoji="0" lang="en-US" altLang="zh-TW" sz="1000">
                <a:solidFill>
                  <a:srgbClr val="FFFFFF"/>
                </a:solidFill>
                <a:effectLst>
                  <a:outerShdw blurRad="38100" dist="38100" dir="2700000" algn="tl">
                    <a:srgbClr val="010199"/>
                  </a:outerShdw>
                </a:effectLst>
              </a:rPr>
              <a:pPr algn="r" defTabSz="905676" fontAlgn="auto">
                <a:spcAft>
                  <a:spcPts val="0"/>
                </a:spcAft>
                <a:defRPr/>
              </a:pPr>
              <a:t>35</a:t>
            </a:fld>
            <a:endParaRPr kumimoji="0" lang="en-US" altLang="zh-TW" sz="1000">
              <a:solidFill>
                <a:srgbClr val="FFFFFF"/>
              </a:solidFill>
              <a:effectLst>
                <a:outerShdw blurRad="38100" dist="38100" dir="2700000" algn="tl">
                  <a:srgbClr val="010199"/>
                </a:outerShdw>
              </a:effectLst>
            </a:endParaRPr>
          </a:p>
        </p:txBody>
      </p:sp>
      <p:sp>
        <p:nvSpPr>
          <p:cNvPr id="6" name="投影片編號版面配置區 5"/>
          <p:cNvSpPr txBox="1">
            <a:spLocks noGrp="1"/>
          </p:cNvSpPr>
          <p:nvPr/>
        </p:nvSpPr>
        <p:spPr bwMode="auto">
          <a:xfrm>
            <a:off x="6553200" y="6248400"/>
            <a:ext cx="2133600" cy="457200"/>
          </a:xfrm>
          <a:prstGeom prst="rect">
            <a:avLst/>
          </a:prstGeom>
          <a:noFill/>
          <a:ln>
            <a:noFill/>
          </a:ln>
          <a:extLst/>
        </p:spPr>
        <p:txBody>
          <a:bodyPr lIns="90370" tIns="45193" rIns="90370" bIns="45193"/>
          <a:lstStyle>
            <a:lvl1pPr algn="l" defTabSz="922338">
              <a:spcBef>
                <a:spcPct val="0"/>
              </a:spcBef>
              <a:defRPr kumimoji="1">
                <a:solidFill>
                  <a:schemeClr val="tx1"/>
                </a:solidFill>
                <a:latin typeface="Arial" pitchFamily="34" charset="0"/>
                <a:ea typeface="新細明體" pitchFamily="18" charset="-120"/>
              </a:defRPr>
            </a:lvl1pPr>
            <a:lvl2pPr marL="749300" indent="-288925" algn="l" defTabSz="922338">
              <a:spcBef>
                <a:spcPct val="0"/>
              </a:spcBef>
              <a:defRPr kumimoji="1">
                <a:solidFill>
                  <a:schemeClr val="tx1"/>
                </a:solidFill>
                <a:latin typeface="Arial" pitchFamily="34" charset="0"/>
                <a:ea typeface="新細明體" pitchFamily="18" charset="-120"/>
              </a:defRPr>
            </a:lvl2pPr>
            <a:lvl3pPr marL="1152525" indent="-230188" algn="l" defTabSz="922338">
              <a:spcBef>
                <a:spcPct val="0"/>
              </a:spcBef>
              <a:defRPr kumimoji="1">
                <a:solidFill>
                  <a:schemeClr val="tx1"/>
                </a:solidFill>
                <a:latin typeface="Arial" pitchFamily="34" charset="0"/>
                <a:ea typeface="新細明體" pitchFamily="18" charset="-120"/>
              </a:defRPr>
            </a:lvl3pPr>
            <a:lvl4pPr marL="1612900" indent="-230188" algn="l" defTabSz="922338">
              <a:spcBef>
                <a:spcPct val="0"/>
              </a:spcBef>
              <a:defRPr kumimoji="1">
                <a:solidFill>
                  <a:schemeClr val="tx1"/>
                </a:solidFill>
                <a:latin typeface="Arial" pitchFamily="34" charset="0"/>
                <a:ea typeface="新細明體" pitchFamily="18" charset="-120"/>
              </a:defRPr>
            </a:lvl4pPr>
            <a:lvl5pPr marL="2073275" indent="-230188" algn="l" defTabSz="922338">
              <a:spcBef>
                <a:spcPct val="0"/>
              </a:spcBef>
              <a:defRPr kumimoji="1">
                <a:solidFill>
                  <a:schemeClr val="tx1"/>
                </a:solidFill>
                <a:latin typeface="Arial" pitchFamily="34" charset="0"/>
                <a:ea typeface="新細明體" pitchFamily="18" charset="-120"/>
              </a:defRPr>
            </a:lvl5pPr>
            <a:lvl6pPr marL="2530475" indent="-230188" defTabSz="922338" eaLnBrk="0" fontAlgn="base" hangingPunct="0">
              <a:spcBef>
                <a:spcPct val="0"/>
              </a:spcBef>
              <a:spcAft>
                <a:spcPct val="0"/>
              </a:spcAft>
              <a:defRPr kumimoji="1">
                <a:solidFill>
                  <a:schemeClr val="tx1"/>
                </a:solidFill>
                <a:latin typeface="Arial" pitchFamily="34" charset="0"/>
                <a:ea typeface="新細明體" pitchFamily="18" charset="-120"/>
              </a:defRPr>
            </a:lvl6pPr>
            <a:lvl7pPr marL="2987675" indent="-230188" defTabSz="922338" eaLnBrk="0" fontAlgn="base" hangingPunct="0">
              <a:spcBef>
                <a:spcPct val="0"/>
              </a:spcBef>
              <a:spcAft>
                <a:spcPct val="0"/>
              </a:spcAft>
              <a:defRPr kumimoji="1">
                <a:solidFill>
                  <a:schemeClr val="tx1"/>
                </a:solidFill>
                <a:latin typeface="Arial" pitchFamily="34" charset="0"/>
                <a:ea typeface="新細明體" pitchFamily="18" charset="-120"/>
              </a:defRPr>
            </a:lvl7pPr>
            <a:lvl8pPr marL="3444875" indent="-230188" defTabSz="922338" eaLnBrk="0" fontAlgn="base" hangingPunct="0">
              <a:spcBef>
                <a:spcPct val="0"/>
              </a:spcBef>
              <a:spcAft>
                <a:spcPct val="0"/>
              </a:spcAft>
              <a:defRPr kumimoji="1">
                <a:solidFill>
                  <a:schemeClr val="tx1"/>
                </a:solidFill>
                <a:latin typeface="Arial" pitchFamily="34" charset="0"/>
                <a:ea typeface="新細明體" pitchFamily="18" charset="-120"/>
              </a:defRPr>
            </a:lvl8pPr>
            <a:lvl9pPr marL="3902075" indent="-230188" defTabSz="922338"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a:defRPr/>
            </a:pPr>
            <a:fld id="{CD4B2FE7-100A-4F30-A5E0-03CBEFD369D1}" type="slidenum">
              <a:rPr kumimoji="0" lang="en-US" altLang="zh-TW" sz="1000">
                <a:solidFill>
                  <a:srgbClr val="FFFFFF"/>
                </a:solidFill>
                <a:effectLst>
                  <a:outerShdw blurRad="38100" dist="38100" dir="2700000" algn="tl">
                    <a:srgbClr val="010199"/>
                  </a:outerShdw>
                </a:effectLst>
              </a:rPr>
              <a:pPr algn="r">
                <a:defRPr/>
              </a:pPr>
              <a:t>35</a:t>
            </a:fld>
            <a:endParaRPr kumimoji="0" lang="en-US" altLang="zh-TW" sz="1000">
              <a:solidFill>
                <a:srgbClr val="FFFFFF"/>
              </a:solidFill>
              <a:effectLst>
                <a:outerShdw blurRad="38100" dist="38100" dir="2700000" algn="tl">
                  <a:srgbClr val="010199"/>
                </a:outerShdw>
              </a:effectLst>
            </a:endParaRPr>
          </a:p>
        </p:txBody>
      </p:sp>
      <p:sp>
        <p:nvSpPr>
          <p:cNvPr id="414722" name="Rectangle 2"/>
          <p:cNvSpPr>
            <a:spLocks noGrp="1" noChangeArrowheads="1"/>
          </p:cNvSpPr>
          <p:nvPr>
            <p:ph type="body" idx="4294967295"/>
          </p:nvPr>
        </p:nvSpPr>
        <p:spPr>
          <a:xfrm>
            <a:off x="684213" y="2205038"/>
            <a:ext cx="8134350" cy="4437062"/>
          </a:xfrm>
          <a:solidFill>
            <a:srgbClr val="DFE5ED"/>
          </a:solidFill>
        </p:spPr>
        <p:txBody>
          <a:bodyPr lIns="90370" tIns="45193" rIns="90370" bIns="45193"/>
          <a:lstStyle/>
          <a:p>
            <a:pPr marL="339725" indent="-339725" defTabSz="904875" eaLnBrk="1" hangingPunct="1">
              <a:lnSpc>
                <a:spcPct val="90000"/>
              </a:lnSpc>
              <a:defRPr/>
            </a:pPr>
            <a:r>
              <a:rPr lang="zh-TW" altLang="en-US" sz="2000" b="1" dirty="0" smtClean="0">
                <a:solidFill>
                  <a:srgbClr val="0000FF"/>
                </a:solidFill>
                <a:latin typeface="Times New Roman" pitchFamily="18" charset="0"/>
              </a:rPr>
              <a:t>國家發展過程的轉型</a:t>
            </a:r>
            <a:r>
              <a:rPr lang="zh-TW" altLang="en-US" sz="2000" b="1" dirty="0" smtClean="0">
                <a:solidFill>
                  <a:srgbClr val="66FFFF"/>
                </a:solidFill>
                <a:latin typeface="Times New Roman" pitchFamily="18" charset="0"/>
              </a:rPr>
              <a:t>：</a:t>
            </a:r>
          </a:p>
          <a:p>
            <a:pPr marL="735013" lvl="1" indent="-282575" defTabSz="904875" eaLnBrk="1" hangingPunct="1">
              <a:lnSpc>
                <a:spcPct val="110000"/>
              </a:lnSpc>
              <a:spcBef>
                <a:spcPct val="30000"/>
              </a:spcBef>
              <a:buFont typeface="Wingdings 2" pitchFamily="18" charset="2"/>
              <a:buNone/>
              <a:defRPr/>
            </a:pPr>
            <a:r>
              <a:rPr lang="en-US" altLang="zh-TW" sz="1800" dirty="0" smtClean="0">
                <a:solidFill>
                  <a:srgbClr val="0000FF"/>
                </a:solidFill>
                <a:effectLst>
                  <a:outerShdw blurRad="38100" dist="38100" dir="2700000" algn="tl">
                    <a:srgbClr val="000000"/>
                  </a:outerShdw>
                </a:effectLst>
                <a:latin typeface="Times New Roman" pitchFamily="18" charset="0"/>
              </a:rPr>
              <a:t>1.</a:t>
            </a:r>
            <a:r>
              <a:rPr lang="zh-TW" altLang="en-US" sz="1800" dirty="0" smtClean="0">
                <a:solidFill>
                  <a:srgbClr val="0000FF"/>
                </a:solidFill>
                <a:effectLst>
                  <a:outerShdw blurRad="38100" dist="38100" dir="2700000" algn="tl">
                    <a:srgbClr val="000000"/>
                  </a:outerShdw>
                </a:effectLst>
                <a:latin typeface="Times New Roman" pitchFamily="18" charset="0"/>
              </a:rPr>
              <a:t>人口轉型</a:t>
            </a:r>
          </a:p>
          <a:p>
            <a:pPr marL="735013" lvl="1" indent="-282575" defTabSz="904875" eaLnBrk="1" hangingPunct="1">
              <a:lnSpc>
                <a:spcPct val="110000"/>
              </a:lnSpc>
              <a:spcBef>
                <a:spcPct val="30000"/>
              </a:spcBef>
              <a:buFont typeface="Wingdings 2" pitchFamily="18" charset="2"/>
              <a:buNone/>
              <a:defRPr/>
            </a:pPr>
            <a:r>
              <a:rPr lang="en-US" altLang="zh-TW" sz="1800" dirty="0" smtClean="0">
                <a:solidFill>
                  <a:srgbClr val="0000FF"/>
                </a:solidFill>
                <a:effectLst>
                  <a:outerShdw blurRad="38100" dist="38100" dir="2700000" algn="tl">
                    <a:srgbClr val="000000"/>
                  </a:outerShdw>
                </a:effectLst>
                <a:latin typeface="Times New Roman" pitchFamily="18" charset="0"/>
              </a:rPr>
              <a:t>2.</a:t>
            </a:r>
            <a:r>
              <a:rPr lang="zh-TW" altLang="en-US" sz="1800" dirty="0" smtClean="0">
                <a:solidFill>
                  <a:srgbClr val="0000FF"/>
                </a:solidFill>
                <a:effectLst>
                  <a:outerShdw blurRad="38100" dist="38100" dir="2700000" algn="tl">
                    <a:srgbClr val="000000"/>
                  </a:outerShdw>
                </a:effectLst>
                <a:latin typeface="Times New Roman" pitchFamily="18" charset="0"/>
              </a:rPr>
              <a:t>流行病學轉型</a:t>
            </a:r>
          </a:p>
          <a:p>
            <a:pPr marL="735013" lvl="1" indent="-282575" defTabSz="904875" eaLnBrk="1" hangingPunct="1">
              <a:lnSpc>
                <a:spcPct val="110000"/>
              </a:lnSpc>
              <a:spcBef>
                <a:spcPct val="30000"/>
              </a:spcBef>
              <a:buFont typeface="Wingdings 2" pitchFamily="18" charset="2"/>
              <a:buNone/>
              <a:defRPr/>
            </a:pPr>
            <a:r>
              <a:rPr lang="en-US" altLang="zh-TW" sz="1800" dirty="0" smtClean="0">
                <a:solidFill>
                  <a:srgbClr val="0000FF"/>
                </a:solidFill>
                <a:effectLst>
                  <a:outerShdw blurRad="38100" dist="38100" dir="2700000" algn="tl">
                    <a:srgbClr val="000000"/>
                  </a:outerShdw>
                </a:effectLst>
                <a:latin typeface="Times New Roman" pitchFamily="18" charset="0"/>
              </a:rPr>
              <a:t>3.</a:t>
            </a:r>
            <a:r>
              <a:rPr lang="zh-TW" altLang="en-US" sz="1800" dirty="0" smtClean="0">
                <a:solidFill>
                  <a:srgbClr val="0000FF"/>
                </a:solidFill>
                <a:effectLst>
                  <a:outerShdw blurRad="38100" dist="38100" dir="2700000" algn="tl">
                    <a:srgbClr val="000000"/>
                  </a:outerShdw>
                </a:effectLst>
                <a:latin typeface="Times New Roman" pitchFamily="18" charset="0"/>
              </a:rPr>
              <a:t>政治轉型</a:t>
            </a:r>
          </a:p>
          <a:p>
            <a:pPr marL="735013" lvl="1" indent="-282575" defTabSz="904875" eaLnBrk="1" hangingPunct="1">
              <a:lnSpc>
                <a:spcPct val="110000"/>
              </a:lnSpc>
              <a:spcBef>
                <a:spcPct val="30000"/>
              </a:spcBef>
              <a:buFont typeface="Wingdings 2" pitchFamily="18" charset="2"/>
              <a:buNone/>
              <a:defRPr/>
            </a:pPr>
            <a:r>
              <a:rPr lang="en-US" altLang="zh-TW" sz="1800" dirty="0" smtClean="0">
                <a:solidFill>
                  <a:srgbClr val="0000FF"/>
                </a:solidFill>
                <a:effectLst>
                  <a:outerShdw blurRad="38100" dist="38100" dir="2700000" algn="tl">
                    <a:srgbClr val="000000"/>
                  </a:outerShdw>
                </a:effectLst>
                <a:latin typeface="Times New Roman" pitchFamily="18" charset="0"/>
              </a:rPr>
              <a:t>4.</a:t>
            </a:r>
            <a:r>
              <a:rPr lang="zh-TW" altLang="en-US" sz="1800" dirty="0" smtClean="0">
                <a:solidFill>
                  <a:srgbClr val="0000FF"/>
                </a:solidFill>
                <a:effectLst>
                  <a:outerShdw blurRad="38100" dist="38100" dir="2700000" algn="tl">
                    <a:srgbClr val="000000"/>
                  </a:outerShdw>
                </a:effectLst>
                <a:latin typeface="Times New Roman" pitchFamily="18" charset="0"/>
              </a:rPr>
              <a:t>經濟轉型</a:t>
            </a:r>
          </a:p>
          <a:p>
            <a:pPr marL="339725" indent="-339725" defTabSz="904875" eaLnBrk="1" hangingPunct="1">
              <a:lnSpc>
                <a:spcPct val="115000"/>
              </a:lnSpc>
              <a:spcBef>
                <a:spcPct val="50000"/>
              </a:spcBef>
              <a:defRPr/>
            </a:pPr>
            <a:r>
              <a:rPr lang="zh-TW" altLang="en-US" sz="2400" b="1" dirty="0" smtClean="0">
                <a:solidFill>
                  <a:srgbClr val="FF0000"/>
                </a:solidFill>
                <a:latin typeface="Times New Roman" pitchFamily="18" charset="0"/>
              </a:rPr>
              <a:t>健康體系與人民認知的轉型</a:t>
            </a:r>
          </a:p>
          <a:p>
            <a:pPr marL="339725" indent="-339725" defTabSz="904875" eaLnBrk="1" hangingPunct="1">
              <a:lnSpc>
                <a:spcPct val="115000"/>
              </a:lnSpc>
              <a:spcBef>
                <a:spcPct val="50000"/>
              </a:spcBef>
              <a:buFont typeface="Wingdings" pitchFamily="2" charset="2"/>
              <a:buNone/>
              <a:defRPr/>
            </a:pPr>
            <a:r>
              <a:rPr lang="zh-TW" altLang="en-US" sz="2400" b="1" dirty="0" smtClean="0">
                <a:solidFill>
                  <a:srgbClr val="FF0000"/>
                </a:solidFill>
                <a:latin typeface="Times New Roman" pitchFamily="18" charset="0"/>
              </a:rPr>
              <a:t>       </a:t>
            </a:r>
            <a:r>
              <a:rPr lang="en-US" altLang="zh-TW" sz="2400" b="1" dirty="0" smtClean="0">
                <a:solidFill>
                  <a:srgbClr val="FF0000"/>
                </a:solidFill>
                <a:latin typeface="Times New Roman" pitchFamily="18" charset="0"/>
              </a:rPr>
              <a:t>1.</a:t>
            </a:r>
            <a:r>
              <a:rPr lang="zh-TW" altLang="en-US" sz="2400" b="1" dirty="0" smtClean="0">
                <a:solidFill>
                  <a:srgbClr val="FF0000"/>
                </a:solidFill>
                <a:latin typeface="Times New Roman" pitchFamily="18" charset="0"/>
              </a:rPr>
              <a:t>公營</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民營</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公辦民營</a:t>
            </a:r>
          </a:p>
          <a:p>
            <a:pPr marL="339725" indent="-339725" defTabSz="904875" eaLnBrk="1" hangingPunct="1">
              <a:lnSpc>
                <a:spcPct val="115000"/>
              </a:lnSpc>
              <a:spcBef>
                <a:spcPct val="50000"/>
              </a:spcBef>
              <a:buFont typeface="Wingdings" pitchFamily="2" charset="2"/>
              <a:buNone/>
              <a:defRPr/>
            </a:pPr>
            <a:r>
              <a:rPr lang="zh-TW" altLang="en-US" sz="2400" b="1" dirty="0" smtClean="0">
                <a:solidFill>
                  <a:srgbClr val="FF0000"/>
                </a:solidFill>
                <a:latin typeface="Times New Roman" pitchFamily="18" charset="0"/>
              </a:rPr>
              <a:t>       </a:t>
            </a:r>
            <a:r>
              <a:rPr lang="en-US" altLang="zh-TW" sz="2400" b="1" dirty="0" smtClean="0">
                <a:solidFill>
                  <a:srgbClr val="FF0000"/>
                </a:solidFill>
                <a:latin typeface="Times New Roman" pitchFamily="18" charset="0"/>
              </a:rPr>
              <a:t>2.</a:t>
            </a:r>
            <a:r>
              <a:rPr lang="zh-TW" altLang="en-US" sz="2400" b="1" dirty="0" smtClean="0">
                <a:solidFill>
                  <a:srgbClr val="FF0000"/>
                </a:solidFill>
                <a:latin typeface="Times New Roman" pitchFamily="18" charset="0"/>
              </a:rPr>
              <a:t>健康</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亞健康</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疾病</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康復</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安養</a:t>
            </a:r>
          </a:p>
          <a:p>
            <a:pPr marL="339725" indent="-339725" defTabSz="904875" eaLnBrk="1" hangingPunct="1">
              <a:lnSpc>
                <a:spcPct val="115000"/>
              </a:lnSpc>
              <a:spcBef>
                <a:spcPct val="50000"/>
              </a:spcBef>
              <a:buFont typeface="Wingdings" pitchFamily="2" charset="2"/>
              <a:buNone/>
              <a:defRPr/>
            </a:pPr>
            <a:r>
              <a:rPr lang="zh-TW" altLang="en-US" sz="2400" b="1" dirty="0" smtClean="0">
                <a:solidFill>
                  <a:srgbClr val="FF0000"/>
                </a:solidFill>
                <a:latin typeface="Times New Roman" pitchFamily="18" charset="0"/>
              </a:rPr>
              <a:t>       </a:t>
            </a:r>
            <a:r>
              <a:rPr lang="en-US" altLang="zh-TW" sz="2400" b="1" dirty="0" smtClean="0">
                <a:solidFill>
                  <a:srgbClr val="FF0000"/>
                </a:solidFill>
                <a:latin typeface="Times New Roman" pitchFamily="18" charset="0"/>
              </a:rPr>
              <a:t>3.</a:t>
            </a:r>
            <a:r>
              <a:rPr lang="zh-TW" altLang="en-US" sz="2400" b="1" dirty="0" smtClean="0">
                <a:solidFill>
                  <a:srgbClr val="FF0000"/>
                </a:solidFill>
                <a:latin typeface="Times New Roman" pitchFamily="18" charset="0"/>
              </a:rPr>
              <a:t>醫療</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體檢</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美容</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抗老</a:t>
            </a:r>
            <a:r>
              <a:rPr lang="en-US" altLang="zh-TW" sz="2400" b="1" dirty="0" smtClean="0">
                <a:solidFill>
                  <a:srgbClr val="FF0000"/>
                </a:solidFill>
                <a:latin typeface="Times New Roman" pitchFamily="18" charset="0"/>
              </a:rPr>
              <a:t>-</a:t>
            </a:r>
            <a:r>
              <a:rPr lang="zh-TW" altLang="en-US" sz="2400" b="1" dirty="0" smtClean="0">
                <a:solidFill>
                  <a:srgbClr val="FF0000"/>
                </a:solidFill>
                <a:latin typeface="Times New Roman" pitchFamily="18" charset="0"/>
              </a:rPr>
              <a:t>安樂</a:t>
            </a:r>
          </a:p>
        </p:txBody>
      </p:sp>
      <p:sp>
        <p:nvSpPr>
          <p:cNvPr id="354310" name="Rectangle 3"/>
          <p:cNvSpPr>
            <a:spLocks noGrp="1" noChangeArrowheads="1"/>
          </p:cNvSpPr>
          <p:nvPr>
            <p:ph type="title" idx="4294967295"/>
          </p:nvPr>
        </p:nvSpPr>
        <p:spPr>
          <a:xfrm>
            <a:off x="714375" y="404813"/>
            <a:ext cx="7429500" cy="1423987"/>
          </a:xfrm>
          <a:solidFill>
            <a:srgbClr val="E8E0EC"/>
          </a:solidFill>
        </p:spPr>
        <p:txBody>
          <a:bodyPr lIns="90370" tIns="45193" rIns="90370" bIns="45193" anchorCtr="1"/>
          <a:lstStyle/>
          <a:p>
            <a:pPr eaLnBrk="1" hangingPunct="1">
              <a:defRPr/>
            </a:pPr>
            <a:r>
              <a:rPr lang="zh-TW" altLang="en-US" smtClean="0">
                <a:solidFill>
                  <a:srgbClr val="0000FF"/>
                </a:solidFill>
              </a:rPr>
              <a:t>健康體系再造及健康認知</a:t>
            </a:r>
            <a:br>
              <a:rPr lang="zh-TW" altLang="en-US" smtClean="0">
                <a:solidFill>
                  <a:srgbClr val="0000FF"/>
                </a:solidFill>
              </a:rPr>
            </a:br>
            <a:r>
              <a:rPr lang="zh-TW" altLang="en-US" sz="3600" smtClean="0">
                <a:solidFill>
                  <a:srgbClr val="0000FF"/>
                </a:solidFill>
              </a:rPr>
              <a:t>國家發展過程中的衍生及必要轉換</a:t>
            </a:r>
          </a:p>
        </p:txBody>
      </p:sp>
      <p:pic>
        <p:nvPicPr>
          <p:cNvPr id="79879" name="Picture 6" descr="CIMG0733"/>
          <p:cNvPicPr>
            <a:picLocks noChangeAspect="1" noChangeArrowheads="1"/>
          </p:cNvPicPr>
          <p:nvPr/>
        </p:nvPicPr>
        <p:blipFill>
          <a:blip r:embed="rId2"/>
          <a:srcRect r="-9369"/>
          <a:stretch>
            <a:fillRect/>
          </a:stretch>
        </p:blipFill>
        <p:spPr bwMode="auto">
          <a:xfrm>
            <a:off x="6143625" y="2286000"/>
            <a:ext cx="3168650" cy="4249738"/>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投影片編號版面配置區 8"/>
          <p:cNvSpPr>
            <a:spLocks noGrp="1"/>
          </p:cNvSpPr>
          <p:nvPr>
            <p:ph type="sldNum" sz="quarter" idx="12"/>
          </p:nvPr>
        </p:nvSpPr>
        <p:spPr>
          <a:xfrm>
            <a:off x="3124200" y="6248400"/>
            <a:ext cx="2895600" cy="457200"/>
          </a:xfrm>
        </p:spPr>
        <p:txBody>
          <a:bodyPr/>
          <a:lstStyle/>
          <a:p>
            <a:pPr algn="ctr">
              <a:defRPr/>
            </a:pPr>
            <a:fld id="{920B6807-FF14-4883-9707-95211BDB6A7E}" type="slidenum">
              <a:rPr lang="en-US" altLang="zh-TW" smtClean="0">
                <a:latin typeface="Verdana" pitchFamily="34" charset="0"/>
              </a:rPr>
              <a:pPr algn="ctr">
                <a:defRPr/>
              </a:pPr>
              <a:t>36</a:t>
            </a:fld>
            <a:endParaRPr lang="en-US" altLang="zh-TW" smtClean="0">
              <a:latin typeface="Verdana" pitchFamily="34" charset="0"/>
            </a:endParaRPr>
          </a:p>
        </p:txBody>
      </p:sp>
      <p:sp>
        <p:nvSpPr>
          <p:cNvPr id="172034" name="Rectangle 4"/>
          <p:cNvSpPr>
            <a:spLocks noGrp="1"/>
          </p:cNvSpPr>
          <p:nvPr>
            <p:ph type="title" idx="4294967295"/>
          </p:nvPr>
        </p:nvSpPr>
        <p:spPr>
          <a:xfrm>
            <a:off x="457200" y="274638"/>
            <a:ext cx="7467600" cy="582612"/>
          </a:xfrm>
          <a:solidFill>
            <a:srgbClr val="E8E0EC"/>
          </a:solidFill>
        </p:spPr>
        <p:txBody>
          <a:bodyPr>
            <a:normAutofit fontScale="90000"/>
          </a:bodyPr>
          <a:lstStyle/>
          <a:p>
            <a:pPr eaLnBrk="1" hangingPunct="1">
              <a:defRPr/>
            </a:pPr>
            <a:r>
              <a:rPr lang="zh-TW" altLang="en-US" sz="3600" smtClean="0">
                <a:solidFill>
                  <a:srgbClr val="0000CC"/>
                </a:solidFill>
              </a:rPr>
              <a:t>醫院產值之極大化</a:t>
            </a:r>
            <a:r>
              <a:rPr lang="en-US" altLang="zh-TW" sz="3600" smtClean="0">
                <a:solidFill>
                  <a:srgbClr val="0000CC"/>
                </a:solidFill>
              </a:rPr>
              <a:t>:   </a:t>
            </a:r>
            <a:r>
              <a:rPr lang="zh-TW" altLang="en-US" sz="3600" smtClean="0">
                <a:solidFill>
                  <a:srgbClr val="9900CC"/>
                </a:solidFill>
              </a:rPr>
              <a:t>健康事業</a:t>
            </a:r>
          </a:p>
        </p:txBody>
      </p:sp>
      <p:graphicFrame>
        <p:nvGraphicFramePr>
          <p:cNvPr id="2050" name="Object 5"/>
          <p:cNvGraphicFramePr>
            <a:graphicFrameLocks noChangeAspect="1"/>
          </p:cNvGraphicFramePr>
          <p:nvPr>
            <p:ph idx="4294967295"/>
          </p:nvPr>
        </p:nvGraphicFramePr>
        <p:xfrm>
          <a:off x="571500" y="911225"/>
          <a:ext cx="7786688" cy="5840413"/>
        </p:xfrm>
        <a:graphic>
          <a:graphicData uri="http://schemas.openxmlformats.org/presentationml/2006/ole">
            <p:oleObj spid="_x0000_s139266" name="投影片" r:id="rId3" imgW="4572024" imgH="3428881" progId="PowerPoint.Slide.8">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投影片編號版面配置區 8"/>
          <p:cNvSpPr>
            <a:spLocks noGrp="1"/>
          </p:cNvSpPr>
          <p:nvPr>
            <p:ph type="sldNum" sz="quarter" idx="12"/>
          </p:nvPr>
        </p:nvSpPr>
        <p:spPr>
          <a:xfrm>
            <a:off x="3124200" y="6248400"/>
            <a:ext cx="2895600" cy="457200"/>
          </a:xfrm>
        </p:spPr>
        <p:txBody>
          <a:bodyPr/>
          <a:lstStyle/>
          <a:p>
            <a:pPr algn="ctr">
              <a:defRPr/>
            </a:pPr>
            <a:fld id="{65324C9C-E219-4650-BCD3-CB63C2174E01}" type="slidenum">
              <a:rPr lang="en-US" altLang="zh-TW" smtClean="0">
                <a:latin typeface="Verdana" pitchFamily="34" charset="0"/>
              </a:rPr>
              <a:pPr algn="ctr">
                <a:defRPr/>
              </a:pPr>
              <a:t>37</a:t>
            </a:fld>
            <a:endParaRPr lang="en-US" altLang="zh-TW" smtClean="0">
              <a:latin typeface="Verdana" pitchFamily="34" charset="0"/>
            </a:endParaRPr>
          </a:p>
        </p:txBody>
      </p:sp>
      <p:sp>
        <p:nvSpPr>
          <p:cNvPr id="358403" name="Rectangle 2"/>
          <p:cNvSpPr>
            <a:spLocks noGrp="1"/>
          </p:cNvSpPr>
          <p:nvPr>
            <p:ph type="title" idx="4294967295"/>
          </p:nvPr>
        </p:nvSpPr>
        <p:spPr>
          <a:solidFill>
            <a:srgbClr val="E8E0EC"/>
          </a:solidFill>
        </p:spPr>
        <p:txBody>
          <a:bodyPr/>
          <a:lstStyle/>
          <a:p>
            <a:pPr eaLnBrk="1" hangingPunct="1">
              <a:defRPr/>
            </a:pPr>
            <a:r>
              <a:rPr lang="zh-TW" altLang="en-US" dirty="0" smtClean="0">
                <a:solidFill>
                  <a:srgbClr val="FF0000"/>
                </a:solidFill>
                <a:latin typeface="Times New Roman" pitchFamily="18" charset="0"/>
              </a:rPr>
              <a:t>醫療</a:t>
            </a:r>
            <a:r>
              <a:rPr lang="zh-TW" altLang="en-US" dirty="0" smtClean="0">
                <a:solidFill>
                  <a:srgbClr val="0000FF"/>
                </a:solidFill>
              </a:rPr>
              <a:t>（服務業）之特色</a:t>
            </a:r>
          </a:p>
        </p:txBody>
      </p:sp>
      <p:sp>
        <p:nvSpPr>
          <p:cNvPr id="80900" name="Rectangle 3"/>
          <p:cNvSpPr>
            <a:spLocks noGrp="1"/>
          </p:cNvSpPr>
          <p:nvPr>
            <p:ph type="body" idx="4294967295"/>
          </p:nvPr>
        </p:nvSpPr>
        <p:spPr>
          <a:xfrm>
            <a:off x="684213" y="1984375"/>
            <a:ext cx="7467600" cy="4037013"/>
          </a:xfrm>
          <a:solidFill>
            <a:srgbClr val="DFE5ED"/>
          </a:solidFill>
        </p:spPr>
        <p:txBody>
          <a:bodyPr/>
          <a:lstStyle/>
          <a:p>
            <a:pPr eaLnBrk="1" hangingPunct="1">
              <a:buFont typeface="Wingdings" pitchFamily="2" charset="2"/>
              <a:buNone/>
            </a:pPr>
            <a:r>
              <a:rPr lang="en-US" altLang="zh-TW" sz="2800" smtClean="0">
                <a:latin typeface="Times New Roman" pitchFamily="18" charset="0"/>
              </a:rPr>
              <a:t>    </a:t>
            </a:r>
            <a:r>
              <a:rPr lang="en-US" altLang="zh-TW" sz="2800" smtClean="0">
                <a:solidFill>
                  <a:srgbClr val="008000"/>
                </a:solidFill>
                <a:latin typeface="Times New Roman" pitchFamily="18" charset="0"/>
              </a:rPr>
              <a:t>1.</a:t>
            </a:r>
            <a:r>
              <a:rPr lang="zh-TW" altLang="en-US" sz="2800" smtClean="0">
                <a:solidFill>
                  <a:srgbClr val="FF0000"/>
                </a:solidFill>
                <a:latin typeface="Times New Roman" pitchFamily="18" charset="0"/>
              </a:rPr>
              <a:t>無形性</a:t>
            </a:r>
            <a:r>
              <a:rPr lang="zh-TW" altLang="en-US" sz="2800" smtClean="0">
                <a:solidFill>
                  <a:srgbClr val="008000"/>
                </a:solidFill>
                <a:latin typeface="Times New Roman" pitchFamily="18" charset="0"/>
              </a:rPr>
              <a:t>：可靠，可用</a:t>
            </a:r>
            <a:r>
              <a:rPr lang="en-US" altLang="zh-TW" sz="2800" smtClean="0">
                <a:solidFill>
                  <a:srgbClr val="008000"/>
                </a:solidFill>
                <a:latin typeface="Times New Roman" pitchFamily="18" charset="0"/>
              </a:rPr>
              <a:t>--</a:t>
            </a:r>
            <a:r>
              <a:rPr lang="zh-TW" altLang="en-US" sz="2800" smtClean="0">
                <a:solidFill>
                  <a:srgbClr val="FF0000"/>
                </a:solidFill>
                <a:latin typeface="Times New Roman" pitchFamily="18" charset="0"/>
              </a:rPr>
              <a:t>口碑</a:t>
            </a:r>
          </a:p>
          <a:p>
            <a:pPr eaLnBrk="1" hangingPunct="1">
              <a:buFont typeface="Wingdings" pitchFamily="2" charset="2"/>
              <a:buNone/>
            </a:pPr>
            <a:r>
              <a:rPr lang="en-US" altLang="zh-TW" sz="2800" smtClean="0">
                <a:solidFill>
                  <a:srgbClr val="008000"/>
                </a:solidFill>
                <a:latin typeface="Times New Roman" pitchFamily="18" charset="0"/>
              </a:rPr>
              <a:t>    2.</a:t>
            </a:r>
            <a:r>
              <a:rPr lang="zh-TW" altLang="en-US" sz="2800" smtClean="0">
                <a:solidFill>
                  <a:srgbClr val="FF0000"/>
                </a:solidFill>
                <a:latin typeface="Times New Roman" pitchFamily="18" charset="0"/>
              </a:rPr>
              <a:t>不可分割性</a:t>
            </a:r>
            <a:r>
              <a:rPr lang="zh-TW" altLang="en-US" sz="2800" smtClean="0">
                <a:solidFill>
                  <a:srgbClr val="008000"/>
                </a:solidFill>
                <a:latin typeface="Times New Roman" pitchFamily="18" charset="0"/>
              </a:rPr>
              <a:t> ：延續，永遠</a:t>
            </a:r>
            <a:r>
              <a:rPr lang="en-US" altLang="zh-TW" sz="2800" smtClean="0">
                <a:solidFill>
                  <a:srgbClr val="008000"/>
                </a:solidFill>
                <a:latin typeface="Times New Roman" pitchFamily="18" charset="0"/>
              </a:rPr>
              <a:t>--</a:t>
            </a:r>
            <a:r>
              <a:rPr lang="zh-TW" altLang="en-US" sz="2800" smtClean="0">
                <a:solidFill>
                  <a:srgbClr val="FF0000"/>
                </a:solidFill>
                <a:latin typeface="Times New Roman" pitchFamily="18" charset="0"/>
              </a:rPr>
              <a:t>終生</a:t>
            </a:r>
          </a:p>
          <a:p>
            <a:pPr eaLnBrk="1" hangingPunct="1">
              <a:buFont typeface="Wingdings" pitchFamily="2" charset="2"/>
              <a:buNone/>
            </a:pPr>
            <a:r>
              <a:rPr lang="en-US" altLang="zh-TW" sz="2800" smtClean="0">
                <a:solidFill>
                  <a:srgbClr val="008000"/>
                </a:solidFill>
                <a:latin typeface="Times New Roman" pitchFamily="18" charset="0"/>
              </a:rPr>
              <a:t>    3.</a:t>
            </a:r>
            <a:r>
              <a:rPr lang="zh-TW" altLang="en-US" sz="2800" smtClean="0">
                <a:solidFill>
                  <a:srgbClr val="FF0000"/>
                </a:solidFill>
                <a:latin typeface="Times New Roman" pitchFamily="18" charset="0"/>
              </a:rPr>
              <a:t>不可儲存性</a:t>
            </a:r>
            <a:r>
              <a:rPr lang="zh-TW" altLang="en-US" sz="2800" smtClean="0">
                <a:solidFill>
                  <a:srgbClr val="008000"/>
                </a:solidFill>
                <a:latin typeface="Times New Roman" pitchFamily="18" charset="0"/>
              </a:rPr>
              <a:t>：時效，變化</a:t>
            </a:r>
            <a:r>
              <a:rPr lang="en-US" altLang="zh-TW" sz="2800" smtClean="0">
                <a:solidFill>
                  <a:srgbClr val="008000"/>
                </a:solidFill>
                <a:latin typeface="Times New Roman" pitchFamily="18" charset="0"/>
              </a:rPr>
              <a:t>---</a:t>
            </a:r>
            <a:r>
              <a:rPr lang="zh-TW" altLang="en-US" sz="2800" smtClean="0">
                <a:solidFill>
                  <a:srgbClr val="FF0000"/>
                </a:solidFill>
                <a:latin typeface="Times New Roman" pitchFamily="18" charset="0"/>
              </a:rPr>
              <a:t>及時</a:t>
            </a:r>
          </a:p>
          <a:p>
            <a:pPr eaLnBrk="1" hangingPunct="1">
              <a:buFont typeface="Wingdings" pitchFamily="2" charset="2"/>
              <a:buNone/>
            </a:pPr>
            <a:r>
              <a:rPr lang="zh-TW" altLang="en-US" sz="2800" smtClean="0">
                <a:solidFill>
                  <a:srgbClr val="008000"/>
                </a:solidFill>
                <a:latin typeface="Times New Roman" pitchFamily="18" charset="0"/>
              </a:rPr>
              <a:t>    </a:t>
            </a:r>
            <a:r>
              <a:rPr lang="en-US" altLang="zh-TW" sz="2800" smtClean="0">
                <a:solidFill>
                  <a:srgbClr val="008000"/>
                </a:solidFill>
                <a:latin typeface="Times New Roman" pitchFamily="18" charset="0"/>
              </a:rPr>
              <a:t>4.</a:t>
            </a:r>
            <a:r>
              <a:rPr lang="zh-TW" altLang="en-US" sz="2800" smtClean="0">
                <a:solidFill>
                  <a:srgbClr val="FF0000"/>
                </a:solidFill>
                <a:latin typeface="Times New Roman" pitchFamily="18" charset="0"/>
              </a:rPr>
              <a:t>各別性</a:t>
            </a:r>
            <a:r>
              <a:rPr lang="zh-TW" altLang="en-US" sz="2800" smtClean="0">
                <a:solidFill>
                  <a:srgbClr val="008000"/>
                </a:solidFill>
                <a:latin typeface="Times New Roman" pitchFamily="18" charset="0"/>
              </a:rPr>
              <a:t>：</a:t>
            </a:r>
            <a:r>
              <a:rPr lang="zh-TW" altLang="en-US" sz="2800" smtClean="0">
                <a:solidFill>
                  <a:srgbClr val="FF0000"/>
                </a:solidFill>
                <a:latin typeface="Times New Roman" pitchFamily="18" charset="0"/>
              </a:rPr>
              <a:t>來賓客人</a:t>
            </a:r>
            <a:r>
              <a:rPr lang="en-US" altLang="zh-TW" sz="2800" smtClean="0">
                <a:solidFill>
                  <a:srgbClr val="008000"/>
                </a:solidFill>
                <a:latin typeface="Times New Roman" pitchFamily="18" charset="0"/>
              </a:rPr>
              <a:t>vs </a:t>
            </a:r>
            <a:r>
              <a:rPr lang="zh-TW" altLang="en-US" sz="2800" smtClean="0">
                <a:solidFill>
                  <a:srgbClr val="008000"/>
                </a:solidFill>
                <a:latin typeface="Times New Roman" pitchFamily="18" charset="0"/>
              </a:rPr>
              <a:t>醫療同仁</a:t>
            </a:r>
          </a:p>
        </p:txBody>
      </p:sp>
      <p:sp>
        <p:nvSpPr>
          <p:cNvPr id="80901" name="Text Box 4"/>
          <p:cNvSpPr txBox="1">
            <a:spLocks noChangeArrowheads="1"/>
          </p:cNvSpPr>
          <p:nvPr/>
        </p:nvSpPr>
        <p:spPr bwMode="auto">
          <a:xfrm>
            <a:off x="1958975" y="4430713"/>
            <a:ext cx="4133850" cy="769937"/>
          </a:xfrm>
          <a:prstGeom prst="rect">
            <a:avLst/>
          </a:prstGeom>
          <a:noFill/>
          <a:ln w="9525">
            <a:noFill/>
            <a:miter lim="800000"/>
            <a:headEnd/>
            <a:tailEnd/>
          </a:ln>
        </p:spPr>
        <p:txBody>
          <a:bodyPr wrap="none">
            <a:spAutoFit/>
          </a:bodyPr>
          <a:lstStyle/>
          <a:p>
            <a:r>
              <a:rPr lang="zh-TW" altLang="en-US" sz="4400">
                <a:solidFill>
                  <a:srgbClr val="0000FF"/>
                </a:solidFill>
                <a:latin typeface="Verdana" pitchFamily="34" charset="0"/>
                <a:ea typeface="標楷體" pitchFamily="65" charset="-120"/>
              </a:rPr>
              <a:t>人對人的服務業</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Grp="1" noChangeAspect="1" noChangeArrowheads="1"/>
          </p:cNvPicPr>
          <p:nvPr>
            <p:ph idx="1"/>
          </p:nvPr>
        </p:nvPicPr>
        <p:blipFill>
          <a:blip r:embed="rId2"/>
          <a:srcRect/>
          <a:stretch>
            <a:fillRect/>
          </a:stretch>
        </p:blipFill>
        <p:spPr>
          <a:xfrm>
            <a:off x="0" y="1500188"/>
            <a:ext cx="8996363" cy="5000625"/>
          </a:xfrm>
        </p:spPr>
      </p:pic>
      <p:sp>
        <p:nvSpPr>
          <p:cNvPr id="2" name="標題 1"/>
          <p:cNvSpPr>
            <a:spLocks noGrp="1"/>
          </p:cNvSpPr>
          <p:nvPr>
            <p:ph type="title"/>
          </p:nvPr>
        </p:nvSpPr>
        <p:spPr/>
        <p:txBody>
          <a:bodyPr/>
          <a:lstStyle/>
          <a:p>
            <a:pPr eaLnBrk="1" fontAlgn="auto" hangingPunct="1">
              <a:spcAft>
                <a:spcPts val="0"/>
              </a:spcAft>
              <a:defRPr/>
            </a:pPr>
            <a:r>
              <a:rPr lang="zh-TW" altLang="en-US" dirty="0" smtClean="0"/>
              <a:t>向航空界取經</a:t>
            </a:r>
            <a:r>
              <a:rPr lang="en-US" altLang="zh-TW" dirty="0" smtClean="0"/>
              <a:t>(CRM </a:t>
            </a:r>
            <a:r>
              <a:rPr lang="en-US" altLang="zh-TW" dirty="0" err="1" smtClean="0"/>
              <a:t>vs</a:t>
            </a:r>
            <a:r>
              <a:rPr lang="en-US" altLang="zh-TW" dirty="0" smtClean="0"/>
              <a:t> TRM)</a:t>
            </a:r>
            <a:endParaRPr lang="zh-TW"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投影片編號版面配置區 8"/>
          <p:cNvSpPr>
            <a:spLocks noGrp="1"/>
          </p:cNvSpPr>
          <p:nvPr>
            <p:ph type="sldNum" sz="quarter" idx="12"/>
          </p:nvPr>
        </p:nvSpPr>
        <p:spPr>
          <a:xfrm>
            <a:off x="3124200" y="6248400"/>
            <a:ext cx="2895600" cy="457200"/>
          </a:xfrm>
        </p:spPr>
        <p:txBody>
          <a:bodyPr/>
          <a:lstStyle/>
          <a:p>
            <a:pPr algn="ctr">
              <a:defRPr/>
            </a:pPr>
            <a:fld id="{78582D92-E491-4876-B717-A1A4926E2B2A}" type="slidenum">
              <a:rPr lang="en-US" altLang="zh-TW" smtClean="0">
                <a:latin typeface="Verdana" pitchFamily="34" charset="0"/>
              </a:rPr>
              <a:pPr algn="ctr">
                <a:defRPr/>
              </a:pPr>
              <a:t>39</a:t>
            </a:fld>
            <a:endParaRPr lang="en-US" altLang="zh-TW" smtClean="0">
              <a:latin typeface="Verdana" pitchFamily="34" charset="0"/>
            </a:endParaRPr>
          </a:p>
        </p:txBody>
      </p:sp>
      <p:sp>
        <p:nvSpPr>
          <p:cNvPr id="360451" name="Rectangle 2"/>
          <p:cNvSpPr>
            <a:spLocks noGrp="1"/>
          </p:cNvSpPr>
          <p:nvPr>
            <p:ph type="title" idx="4294967295"/>
          </p:nvPr>
        </p:nvSpPr>
        <p:spPr>
          <a:solidFill>
            <a:srgbClr val="E8E0EC"/>
          </a:solidFill>
        </p:spPr>
        <p:txBody>
          <a:bodyPr/>
          <a:lstStyle/>
          <a:p>
            <a:pPr eaLnBrk="1" hangingPunct="1">
              <a:defRPr/>
            </a:pPr>
            <a:r>
              <a:rPr lang="en-US" altLang="zh-TW" sz="4800" smtClean="0">
                <a:solidFill>
                  <a:srgbClr val="0000FF"/>
                </a:solidFill>
              </a:rPr>
              <a:t>Hospitel=Hospital+Hotel</a:t>
            </a:r>
          </a:p>
        </p:txBody>
      </p:sp>
      <p:pic>
        <p:nvPicPr>
          <p:cNvPr id="82948" name="Picture 3" descr="DSC04165"/>
          <p:cNvPicPr>
            <a:picLocks noGrp="1" noChangeAspect="1" noChangeArrowheads="1"/>
          </p:cNvPicPr>
          <p:nvPr>
            <p:ph sz="half" idx="4294967295"/>
          </p:nvPr>
        </p:nvPicPr>
        <p:blipFill>
          <a:blip r:embed="rId2" cstate="email"/>
          <a:srcRect/>
          <a:stretch>
            <a:fillRect/>
          </a:stretch>
        </p:blipFill>
        <p:spPr>
          <a:xfrm>
            <a:off x="4267200" y="1600200"/>
            <a:ext cx="3656013" cy="4873625"/>
          </a:xfrm>
          <a:solidFill>
            <a:srgbClr val="DFE5ED"/>
          </a:solidFill>
        </p:spPr>
      </p:pic>
      <p:pic>
        <p:nvPicPr>
          <p:cNvPr id="82949" name="Picture 4" descr="DSC04166"/>
          <p:cNvPicPr>
            <a:picLocks noGrp="1" noChangeAspect="1" noChangeArrowheads="1"/>
          </p:cNvPicPr>
          <p:nvPr>
            <p:ph sz="half" idx="4294967295"/>
          </p:nvPr>
        </p:nvPicPr>
        <p:blipFill>
          <a:blip r:embed="rId3" cstate="email"/>
          <a:srcRect/>
          <a:stretch>
            <a:fillRect/>
          </a:stretch>
        </p:blipFill>
        <p:spPr>
          <a:xfrm>
            <a:off x="457200" y="2665413"/>
            <a:ext cx="3657600" cy="2743200"/>
          </a:xfrm>
          <a:solidFill>
            <a:srgbClr val="DFE5ED"/>
          </a:solid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SCAN0016"/>
          <p:cNvPicPr>
            <a:picLocks noChangeAspect="1" noChangeArrowheads="1"/>
          </p:cNvPicPr>
          <p:nvPr/>
        </p:nvPicPr>
        <p:blipFill>
          <a:blip r:embed="rId3"/>
          <a:srcRect/>
          <a:stretch>
            <a:fillRect/>
          </a:stretch>
        </p:blipFill>
        <p:spPr bwMode="auto">
          <a:xfrm>
            <a:off x="1116013" y="1227138"/>
            <a:ext cx="7058025" cy="4986337"/>
          </a:xfrm>
          <a:prstGeom prst="rect">
            <a:avLst/>
          </a:prstGeom>
          <a:noFill/>
          <a:ln w="9525">
            <a:noFill/>
            <a:miter lim="800000"/>
            <a:headEnd/>
            <a:tailEnd/>
          </a:ln>
        </p:spPr>
      </p:pic>
      <p:sp>
        <p:nvSpPr>
          <p:cNvPr id="13315" name="矩形 3"/>
          <p:cNvSpPr>
            <a:spLocks noChangeArrowheads="1"/>
          </p:cNvSpPr>
          <p:nvPr/>
        </p:nvSpPr>
        <p:spPr bwMode="auto">
          <a:xfrm>
            <a:off x="3159125" y="3244850"/>
            <a:ext cx="2825750" cy="368300"/>
          </a:xfrm>
          <a:prstGeom prst="rect">
            <a:avLst/>
          </a:prstGeom>
          <a:noFill/>
          <a:ln w="9525">
            <a:noFill/>
            <a:miter lim="800000"/>
            <a:headEnd/>
            <a:tailEnd/>
          </a:ln>
        </p:spPr>
        <p:txBody>
          <a:bodyPr wrap="none">
            <a:spAutoFit/>
          </a:bodyPr>
          <a:lstStyle/>
          <a:p>
            <a:r>
              <a:rPr lang="zh-TW" altLang="en-US"/>
              <a:t>国共会谈</a:t>
            </a:r>
            <a:r>
              <a:rPr lang="en-US" altLang="zh-TW"/>
              <a:t>2006</a:t>
            </a:r>
            <a:r>
              <a:rPr lang="zh-TW" altLang="en-US"/>
              <a:t>年</a:t>
            </a:r>
            <a:r>
              <a:rPr lang="en-US" altLang="zh-TW"/>
              <a:t>04</a:t>
            </a:r>
            <a:r>
              <a:rPr lang="zh-TW" altLang="en-US"/>
              <a:t>月</a:t>
            </a:r>
            <a:r>
              <a:rPr lang="en-US" altLang="zh-TW"/>
              <a:t>15</a:t>
            </a:r>
            <a:r>
              <a:rPr lang="zh-TW" altLang="en-US"/>
              <a:t>日</a:t>
            </a:r>
          </a:p>
        </p:txBody>
      </p:sp>
      <p:sp>
        <p:nvSpPr>
          <p:cNvPr id="13316" name="矩形 4"/>
          <p:cNvSpPr>
            <a:spLocks noChangeArrowheads="1"/>
          </p:cNvSpPr>
          <p:nvPr/>
        </p:nvSpPr>
        <p:spPr bwMode="auto">
          <a:xfrm>
            <a:off x="3159125" y="3244850"/>
            <a:ext cx="2825750" cy="368300"/>
          </a:xfrm>
          <a:prstGeom prst="rect">
            <a:avLst/>
          </a:prstGeom>
          <a:noFill/>
          <a:ln w="9525">
            <a:noFill/>
            <a:miter lim="800000"/>
            <a:headEnd/>
            <a:tailEnd/>
          </a:ln>
        </p:spPr>
        <p:txBody>
          <a:bodyPr wrap="none">
            <a:spAutoFit/>
          </a:bodyPr>
          <a:lstStyle/>
          <a:p>
            <a:r>
              <a:rPr lang="zh-TW" altLang="en-US"/>
              <a:t>国共会谈</a:t>
            </a:r>
            <a:r>
              <a:rPr lang="en-US" altLang="zh-TW"/>
              <a:t>2006</a:t>
            </a:r>
            <a:r>
              <a:rPr lang="zh-TW" altLang="en-US"/>
              <a:t>年</a:t>
            </a:r>
            <a:r>
              <a:rPr lang="en-US" altLang="zh-TW"/>
              <a:t>04</a:t>
            </a:r>
            <a:r>
              <a:rPr lang="zh-TW" altLang="en-US"/>
              <a:t>月</a:t>
            </a:r>
            <a:r>
              <a:rPr lang="en-US" altLang="zh-TW"/>
              <a:t>15</a:t>
            </a:r>
            <a:r>
              <a:rPr lang="zh-TW" altLang="en-US"/>
              <a:t>日</a:t>
            </a:r>
          </a:p>
        </p:txBody>
      </p:sp>
      <p:sp>
        <p:nvSpPr>
          <p:cNvPr id="13317" name="矩形 5"/>
          <p:cNvSpPr>
            <a:spLocks noChangeArrowheads="1"/>
          </p:cNvSpPr>
          <p:nvPr/>
        </p:nvSpPr>
        <p:spPr bwMode="auto">
          <a:xfrm>
            <a:off x="3159125" y="3244850"/>
            <a:ext cx="2825750" cy="368300"/>
          </a:xfrm>
          <a:prstGeom prst="rect">
            <a:avLst/>
          </a:prstGeom>
          <a:noFill/>
          <a:ln w="9525">
            <a:noFill/>
            <a:miter lim="800000"/>
            <a:headEnd/>
            <a:tailEnd/>
          </a:ln>
        </p:spPr>
        <p:txBody>
          <a:bodyPr wrap="none">
            <a:spAutoFit/>
          </a:bodyPr>
          <a:lstStyle/>
          <a:p>
            <a:r>
              <a:rPr lang="zh-TW" altLang="en-US"/>
              <a:t>国共会谈</a:t>
            </a:r>
            <a:r>
              <a:rPr lang="en-US" altLang="zh-TW"/>
              <a:t>2006</a:t>
            </a:r>
            <a:r>
              <a:rPr lang="zh-TW" altLang="en-US"/>
              <a:t>年</a:t>
            </a:r>
            <a:r>
              <a:rPr lang="en-US" altLang="zh-TW"/>
              <a:t>04</a:t>
            </a:r>
            <a:r>
              <a:rPr lang="zh-TW" altLang="en-US"/>
              <a:t>月</a:t>
            </a:r>
            <a:r>
              <a:rPr lang="en-US" altLang="zh-TW"/>
              <a:t>15</a:t>
            </a:r>
            <a:r>
              <a:rPr lang="zh-TW" altLang="en-US"/>
              <a:t>日</a:t>
            </a:r>
          </a:p>
        </p:txBody>
      </p:sp>
      <p:sp>
        <p:nvSpPr>
          <p:cNvPr id="7" name="標題 1"/>
          <p:cNvSpPr>
            <a:spLocks noGrp="1"/>
          </p:cNvSpPr>
          <p:nvPr>
            <p:ph type="title"/>
          </p:nvPr>
        </p:nvSpPr>
        <p:spPr/>
        <p:txBody>
          <a:bodyPr/>
          <a:lstStyle/>
          <a:p>
            <a:pPr>
              <a:defRPr/>
            </a:pPr>
            <a:r>
              <a:rPr lang="zh-TW" altLang="en-US" dirty="0" smtClean="0"/>
              <a:t>国共会谈</a:t>
            </a:r>
            <a:r>
              <a:rPr lang="en-US" altLang="zh-TW" dirty="0" smtClean="0"/>
              <a:t>2006</a:t>
            </a:r>
            <a:r>
              <a:rPr lang="zh-TW" altLang="en-US" dirty="0" smtClean="0"/>
              <a:t>年</a:t>
            </a:r>
            <a:r>
              <a:rPr lang="en-US" altLang="zh-TW" dirty="0" smtClean="0"/>
              <a:t>04</a:t>
            </a:r>
            <a:r>
              <a:rPr lang="zh-TW" altLang="en-US" dirty="0" smtClean="0"/>
              <a:t>月</a:t>
            </a:r>
            <a:r>
              <a:rPr lang="en-US" altLang="zh-TW" dirty="0" smtClean="0"/>
              <a:t>15</a:t>
            </a:r>
            <a:r>
              <a:rPr lang="zh-TW" altLang="en-US" dirty="0" smtClean="0"/>
              <a:t>日</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投影片編號版面配置區 8"/>
          <p:cNvSpPr>
            <a:spLocks noGrp="1"/>
          </p:cNvSpPr>
          <p:nvPr>
            <p:ph type="sldNum" sz="quarter" idx="12"/>
          </p:nvPr>
        </p:nvSpPr>
        <p:spPr>
          <a:xfrm>
            <a:off x="3124200" y="6248400"/>
            <a:ext cx="2895600" cy="457200"/>
          </a:xfrm>
        </p:spPr>
        <p:txBody>
          <a:bodyPr/>
          <a:lstStyle/>
          <a:p>
            <a:pPr algn="ctr">
              <a:defRPr/>
            </a:pPr>
            <a:fld id="{CEC5E9CB-FF37-4BC6-850D-CEB36B881642}" type="slidenum">
              <a:rPr lang="en-US" altLang="zh-TW" smtClean="0">
                <a:latin typeface="Verdana" pitchFamily="34" charset="0"/>
              </a:rPr>
              <a:pPr algn="ctr">
                <a:defRPr/>
              </a:pPr>
              <a:t>40</a:t>
            </a:fld>
            <a:endParaRPr lang="en-US" altLang="zh-TW" smtClean="0">
              <a:latin typeface="Verdana" pitchFamily="34" charset="0"/>
            </a:endParaRPr>
          </a:p>
        </p:txBody>
      </p:sp>
      <p:sp>
        <p:nvSpPr>
          <p:cNvPr id="362499" name="Rectangle 2"/>
          <p:cNvSpPr>
            <a:spLocks noGrp="1"/>
          </p:cNvSpPr>
          <p:nvPr>
            <p:ph type="title" idx="4294967295"/>
          </p:nvPr>
        </p:nvSpPr>
        <p:spPr>
          <a:solidFill>
            <a:srgbClr val="E8E0EC"/>
          </a:solidFill>
        </p:spPr>
        <p:txBody>
          <a:bodyPr/>
          <a:lstStyle/>
          <a:p>
            <a:pPr eaLnBrk="1" hangingPunct="1">
              <a:defRPr/>
            </a:pPr>
            <a:r>
              <a:rPr lang="zh-TW" altLang="en-US" sz="5400" smtClean="0">
                <a:solidFill>
                  <a:srgbClr val="0000FF"/>
                </a:solidFill>
              </a:rPr>
              <a:t>免費接駁車</a:t>
            </a:r>
          </a:p>
        </p:txBody>
      </p:sp>
      <p:pic>
        <p:nvPicPr>
          <p:cNvPr id="83972" name="Picture 3" descr="DSC04110"/>
          <p:cNvPicPr>
            <a:picLocks noGrp="1" noChangeAspect="1" noChangeArrowheads="1"/>
          </p:cNvPicPr>
          <p:nvPr>
            <p:ph sz="half" idx="4294967295"/>
          </p:nvPr>
        </p:nvPicPr>
        <p:blipFill>
          <a:blip r:embed="rId2" cstate="email"/>
          <a:srcRect/>
          <a:stretch>
            <a:fillRect/>
          </a:stretch>
        </p:blipFill>
        <p:spPr>
          <a:xfrm>
            <a:off x="457200" y="2405063"/>
            <a:ext cx="3663950" cy="3262312"/>
          </a:xfrm>
          <a:noFill/>
        </p:spPr>
      </p:pic>
      <p:pic>
        <p:nvPicPr>
          <p:cNvPr id="83973" name="Picture 4" descr="DSC04057"/>
          <p:cNvPicPr>
            <a:picLocks noGrp="1" noChangeAspect="1" noChangeArrowheads="1"/>
          </p:cNvPicPr>
          <p:nvPr>
            <p:ph sz="half" idx="4294967295"/>
          </p:nvPr>
        </p:nvPicPr>
        <p:blipFill>
          <a:blip r:embed="rId3" cstate="email"/>
          <a:srcRect/>
          <a:stretch>
            <a:fillRect/>
          </a:stretch>
        </p:blipFill>
        <p:spPr>
          <a:xfrm>
            <a:off x="4260850" y="2405063"/>
            <a:ext cx="3663950" cy="3262312"/>
          </a:xfrm>
          <a:noFill/>
        </p:spPr>
      </p:pic>
      <p:sp>
        <p:nvSpPr>
          <p:cNvPr id="83974" name="Text Box 5"/>
          <p:cNvSpPr txBox="1">
            <a:spLocks noChangeArrowheads="1"/>
          </p:cNvSpPr>
          <p:nvPr/>
        </p:nvSpPr>
        <p:spPr bwMode="auto">
          <a:xfrm>
            <a:off x="1428750" y="1643063"/>
            <a:ext cx="5964238" cy="701675"/>
          </a:xfrm>
          <a:prstGeom prst="rect">
            <a:avLst/>
          </a:prstGeom>
          <a:noFill/>
          <a:ln w="9525">
            <a:noFill/>
            <a:miter lim="800000"/>
            <a:headEnd/>
            <a:tailEnd/>
          </a:ln>
        </p:spPr>
        <p:txBody>
          <a:bodyPr>
            <a:spAutoFit/>
          </a:bodyPr>
          <a:lstStyle/>
          <a:p>
            <a:r>
              <a:rPr lang="zh-TW" altLang="en-US" sz="4000">
                <a:solidFill>
                  <a:srgbClr val="FFFF00"/>
                </a:solidFill>
                <a:latin typeface="標楷體" pitchFamily="65" charset="-120"/>
                <a:ea typeface="標楷體" pitchFamily="65" charset="-120"/>
              </a:rPr>
              <a:t>火車站</a:t>
            </a:r>
            <a:r>
              <a:rPr lang="en-US" altLang="zh-TW" sz="4000">
                <a:solidFill>
                  <a:srgbClr val="FFFF00"/>
                </a:solidFill>
                <a:latin typeface="標楷體" pitchFamily="65" charset="-120"/>
                <a:ea typeface="標楷體" pitchFamily="65" charset="-120"/>
              </a:rPr>
              <a:t>,</a:t>
            </a:r>
            <a:r>
              <a:rPr lang="zh-TW" altLang="en-US" sz="4000">
                <a:solidFill>
                  <a:srgbClr val="FFFF00"/>
                </a:solidFill>
                <a:latin typeface="標楷體" pitchFamily="65" charset="-120"/>
                <a:ea typeface="標楷體" pitchFamily="65" charset="-120"/>
              </a:rPr>
              <a:t>公車站</a:t>
            </a:r>
            <a:r>
              <a:rPr lang="en-US" altLang="zh-TW" sz="4000">
                <a:solidFill>
                  <a:srgbClr val="FFFF00"/>
                </a:solidFill>
                <a:latin typeface="標楷體" pitchFamily="65" charset="-120"/>
                <a:ea typeface="標楷體" pitchFamily="65" charset="-120"/>
              </a:rPr>
              <a:t>,</a:t>
            </a:r>
            <a:r>
              <a:rPr lang="zh-TW" altLang="en-US" sz="4000">
                <a:solidFill>
                  <a:srgbClr val="FFFF00"/>
                </a:solidFill>
                <a:latin typeface="標楷體" pitchFamily="65" charset="-120"/>
                <a:ea typeface="標楷體" pitchFamily="65" charset="-120"/>
              </a:rPr>
              <a:t>捷運站</a:t>
            </a:r>
            <a:endParaRPr lang="zh-TW" altLang="en-US" sz="4000">
              <a:solidFill>
                <a:srgbClr val="FFFF00"/>
              </a:solidFill>
              <a:latin typeface="Verdana" pitchFamily="34" charset="0"/>
              <a:ea typeface="標楷體" pitchFamily="65" charset="-12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投影片編號版面配置區 8"/>
          <p:cNvSpPr>
            <a:spLocks noGrp="1"/>
          </p:cNvSpPr>
          <p:nvPr>
            <p:ph type="sldNum" sz="quarter" idx="12"/>
          </p:nvPr>
        </p:nvSpPr>
        <p:spPr>
          <a:xfrm>
            <a:off x="3124200" y="6248400"/>
            <a:ext cx="2895600" cy="457200"/>
          </a:xfrm>
        </p:spPr>
        <p:txBody>
          <a:bodyPr/>
          <a:lstStyle/>
          <a:p>
            <a:pPr algn="ctr">
              <a:defRPr/>
            </a:pPr>
            <a:fld id="{05358FAC-6728-4FDF-A973-3E87FC4806BB}" type="slidenum">
              <a:rPr lang="en-US" altLang="zh-TW" smtClean="0">
                <a:latin typeface="Verdana" pitchFamily="34" charset="0"/>
              </a:rPr>
              <a:pPr algn="ctr">
                <a:defRPr/>
              </a:pPr>
              <a:t>41</a:t>
            </a:fld>
            <a:endParaRPr lang="en-US" altLang="zh-TW" smtClean="0">
              <a:latin typeface="Verdana" pitchFamily="34" charset="0"/>
            </a:endParaRPr>
          </a:p>
        </p:txBody>
      </p:sp>
      <p:sp>
        <p:nvSpPr>
          <p:cNvPr id="367619" name="Rectangle 2"/>
          <p:cNvSpPr>
            <a:spLocks noGrp="1"/>
          </p:cNvSpPr>
          <p:nvPr>
            <p:ph type="title" sz="quarter" idx="4294967295"/>
          </p:nvPr>
        </p:nvSpPr>
        <p:spPr>
          <a:solidFill>
            <a:srgbClr val="E8E0EC"/>
          </a:solidFill>
        </p:spPr>
        <p:txBody>
          <a:bodyPr/>
          <a:lstStyle/>
          <a:p>
            <a:pPr eaLnBrk="1" hangingPunct="1">
              <a:defRPr/>
            </a:pPr>
            <a:r>
              <a:rPr lang="zh-TW" altLang="en-US" sz="4800" dirty="0" smtClean="0">
                <a:solidFill>
                  <a:srgbClr val="0000FF"/>
                </a:solidFill>
              </a:rPr>
              <a:t>門 外    服務情</a:t>
            </a:r>
          </a:p>
        </p:txBody>
      </p:sp>
      <p:pic>
        <p:nvPicPr>
          <p:cNvPr id="84996" name="Picture 3" descr="DSC04060"/>
          <p:cNvPicPr>
            <a:picLocks noGrp="1" noChangeAspect="1" noChangeArrowheads="1"/>
          </p:cNvPicPr>
          <p:nvPr>
            <p:ph sz="quarter" idx="4294967295"/>
          </p:nvPr>
        </p:nvPicPr>
        <p:blipFill>
          <a:blip r:embed="rId2"/>
          <a:srcRect/>
          <a:stretch>
            <a:fillRect/>
          </a:stretch>
        </p:blipFill>
        <p:spPr>
          <a:xfrm>
            <a:off x="966788" y="1600200"/>
            <a:ext cx="2644775" cy="2354263"/>
          </a:xfrm>
          <a:noFill/>
        </p:spPr>
      </p:pic>
      <p:pic>
        <p:nvPicPr>
          <p:cNvPr id="84997" name="Picture 4" descr="DSC04014"/>
          <p:cNvPicPr>
            <a:picLocks noGrp="1" noChangeAspect="1" noChangeArrowheads="1"/>
          </p:cNvPicPr>
          <p:nvPr>
            <p:ph sz="quarter" idx="4294967295"/>
          </p:nvPr>
        </p:nvPicPr>
        <p:blipFill>
          <a:blip r:embed="rId3"/>
          <a:srcRect/>
          <a:stretch>
            <a:fillRect/>
          </a:stretch>
        </p:blipFill>
        <p:spPr>
          <a:xfrm>
            <a:off x="4770438" y="1600200"/>
            <a:ext cx="2644775" cy="2354263"/>
          </a:xfrm>
          <a:noFill/>
        </p:spPr>
      </p:pic>
      <p:pic>
        <p:nvPicPr>
          <p:cNvPr id="84998" name="Picture 5" descr="DSC04058"/>
          <p:cNvPicPr>
            <a:picLocks noGrp="1" noChangeAspect="1" noChangeArrowheads="1"/>
          </p:cNvPicPr>
          <p:nvPr>
            <p:ph sz="quarter" idx="4294967295"/>
          </p:nvPr>
        </p:nvPicPr>
        <p:blipFill>
          <a:blip r:embed="rId4"/>
          <a:srcRect/>
          <a:stretch>
            <a:fillRect/>
          </a:stretch>
        </p:blipFill>
        <p:spPr>
          <a:xfrm>
            <a:off x="4768850" y="4117975"/>
            <a:ext cx="2646363" cy="2355850"/>
          </a:xfrm>
          <a:noFill/>
        </p:spPr>
      </p:pic>
      <p:pic>
        <p:nvPicPr>
          <p:cNvPr id="84999" name="Picture 6" descr="DSC04044"/>
          <p:cNvPicPr>
            <a:picLocks noGrp="1" noChangeAspect="1" noChangeArrowheads="1"/>
          </p:cNvPicPr>
          <p:nvPr>
            <p:ph sz="quarter" idx="4294967295"/>
          </p:nvPr>
        </p:nvPicPr>
        <p:blipFill>
          <a:blip r:embed="rId5"/>
          <a:srcRect/>
          <a:stretch>
            <a:fillRect/>
          </a:stretch>
        </p:blipFill>
        <p:spPr>
          <a:xfrm>
            <a:off x="965200" y="4117975"/>
            <a:ext cx="2646363" cy="2355850"/>
          </a:xfr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投影片編號版面配置區 8"/>
          <p:cNvSpPr>
            <a:spLocks noGrp="1"/>
          </p:cNvSpPr>
          <p:nvPr>
            <p:ph type="sldNum" sz="quarter" idx="12"/>
          </p:nvPr>
        </p:nvSpPr>
        <p:spPr>
          <a:xfrm>
            <a:off x="3124200" y="6248400"/>
            <a:ext cx="2895600" cy="457200"/>
          </a:xfrm>
        </p:spPr>
        <p:txBody>
          <a:bodyPr/>
          <a:lstStyle/>
          <a:p>
            <a:pPr algn="ctr">
              <a:defRPr/>
            </a:pPr>
            <a:fld id="{45C50BAA-A51E-46F3-A0D6-7C67AB2EFC43}" type="slidenum">
              <a:rPr lang="en-US" altLang="zh-TW" smtClean="0">
                <a:latin typeface="Verdana" pitchFamily="34" charset="0"/>
              </a:rPr>
              <a:pPr algn="ctr">
                <a:defRPr/>
              </a:pPr>
              <a:t>42</a:t>
            </a:fld>
            <a:endParaRPr lang="en-US" altLang="zh-TW" smtClean="0">
              <a:latin typeface="Verdana" pitchFamily="34" charset="0"/>
            </a:endParaRPr>
          </a:p>
        </p:txBody>
      </p:sp>
      <p:sp>
        <p:nvSpPr>
          <p:cNvPr id="26627" name="Rectangle 2"/>
          <p:cNvSpPr>
            <a:spLocks noGrp="1"/>
          </p:cNvSpPr>
          <p:nvPr>
            <p:ph type="title" idx="4294967295"/>
          </p:nvPr>
        </p:nvSpPr>
        <p:spPr>
          <a:xfrm>
            <a:off x="714375" y="785813"/>
            <a:ext cx="7467600" cy="1143000"/>
          </a:xfrm>
          <a:solidFill>
            <a:srgbClr val="E8E0EC"/>
          </a:solidFill>
          <a:extLst/>
        </p:spPr>
        <p:txBody>
          <a:bodyPr>
            <a:normAutofit fontScale="90000"/>
          </a:bodyPr>
          <a:lstStyle/>
          <a:p>
            <a:pPr eaLnBrk="1" hangingPunct="1">
              <a:defRPr/>
            </a:pPr>
            <a:r>
              <a:rPr lang="en-US" altLang="zh-TW" dirty="0" smtClean="0">
                <a:solidFill>
                  <a:srgbClr val="0000FF"/>
                </a:solidFill>
              </a:rPr>
              <a:t/>
            </a:r>
            <a:br>
              <a:rPr lang="en-US" altLang="zh-TW" dirty="0" smtClean="0">
                <a:solidFill>
                  <a:srgbClr val="0000FF"/>
                </a:solidFill>
              </a:rPr>
            </a:br>
            <a:r>
              <a:rPr lang="zh-TW" altLang="en-US" sz="5300" dirty="0" smtClean="0">
                <a:solidFill>
                  <a:srgbClr val="0000FF"/>
                </a:solidFill>
              </a:rPr>
              <a:t>門 內    慈善心</a:t>
            </a:r>
            <a:br>
              <a:rPr lang="zh-TW" altLang="en-US" sz="5300" dirty="0" smtClean="0">
                <a:solidFill>
                  <a:srgbClr val="0000FF"/>
                </a:solidFill>
              </a:rPr>
            </a:br>
            <a:r>
              <a:rPr lang="zh-TW" altLang="en-US" dirty="0" smtClean="0">
                <a:solidFill>
                  <a:srgbClr val="0000FF"/>
                </a:solidFill>
              </a:rPr>
              <a:t/>
            </a:r>
            <a:br>
              <a:rPr lang="zh-TW" altLang="en-US" dirty="0" smtClean="0">
                <a:solidFill>
                  <a:srgbClr val="0000FF"/>
                </a:solidFill>
              </a:rPr>
            </a:br>
            <a:endParaRPr lang="zh-TW" altLang="en-US" dirty="0" smtClean="0">
              <a:solidFill>
                <a:srgbClr val="0000FF"/>
              </a:solidFill>
            </a:endParaRPr>
          </a:p>
        </p:txBody>
      </p:sp>
      <p:pic>
        <p:nvPicPr>
          <p:cNvPr id="86020" name="Picture 5" descr="DSC04139"/>
          <p:cNvPicPr>
            <a:picLocks noGrp="1" noChangeAspect="1" noChangeArrowheads="1"/>
          </p:cNvPicPr>
          <p:nvPr>
            <p:ph sz="half" idx="4294967295"/>
          </p:nvPr>
        </p:nvPicPr>
        <p:blipFill>
          <a:blip r:embed="rId2"/>
          <a:srcRect/>
          <a:stretch>
            <a:fillRect/>
          </a:stretch>
        </p:blipFill>
        <p:spPr>
          <a:xfrm>
            <a:off x="3000375" y="2643188"/>
            <a:ext cx="3663950" cy="2747962"/>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投影片編號版面配置區 8"/>
          <p:cNvSpPr>
            <a:spLocks noGrp="1"/>
          </p:cNvSpPr>
          <p:nvPr>
            <p:ph type="sldNum" sz="quarter" idx="12"/>
          </p:nvPr>
        </p:nvSpPr>
        <p:spPr>
          <a:xfrm>
            <a:off x="3124200" y="6248400"/>
            <a:ext cx="2895600" cy="457200"/>
          </a:xfrm>
        </p:spPr>
        <p:txBody>
          <a:bodyPr/>
          <a:lstStyle/>
          <a:p>
            <a:pPr algn="ctr">
              <a:defRPr/>
            </a:pPr>
            <a:fld id="{4438CD6B-727B-491C-994E-B07F41BCE4B4}" type="slidenum">
              <a:rPr lang="en-US" altLang="zh-TW" smtClean="0">
                <a:latin typeface="Verdana" pitchFamily="34" charset="0"/>
              </a:rPr>
              <a:pPr algn="ctr">
                <a:defRPr/>
              </a:pPr>
              <a:t>43</a:t>
            </a:fld>
            <a:endParaRPr lang="en-US" altLang="zh-TW" smtClean="0">
              <a:latin typeface="Verdana" pitchFamily="34" charset="0"/>
            </a:endParaRPr>
          </a:p>
        </p:txBody>
      </p:sp>
      <p:sp>
        <p:nvSpPr>
          <p:cNvPr id="364547" name="Rectangle 2"/>
          <p:cNvSpPr>
            <a:spLocks noGrp="1"/>
          </p:cNvSpPr>
          <p:nvPr>
            <p:ph type="title" idx="4294967295"/>
          </p:nvPr>
        </p:nvSpPr>
        <p:spPr>
          <a:solidFill>
            <a:srgbClr val="E8E0EC"/>
          </a:solidFill>
        </p:spPr>
        <p:txBody>
          <a:bodyPr/>
          <a:lstStyle/>
          <a:p>
            <a:pPr eaLnBrk="1" hangingPunct="1">
              <a:defRPr/>
            </a:pPr>
            <a:r>
              <a:rPr lang="zh-TW" altLang="en-US" sz="4800" dirty="0" smtClean="0">
                <a:solidFill>
                  <a:srgbClr val="0000FF"/>
                </a:solidFill>
              </a:rPr>
              <a:t>定時志工</a:t>
            </a:r>
          </a:p>
        </p:txBody>
      </p:sp>
      <p:pic>
        <p:nvPicPr>
          <p:cNvPr id="87044" name="Picture 3" descr="DSC04029"/>
          <p:cNvPicPr>
            <a:picLocks noGrp="1" noChangeAspect="1" noChangeArrowheads="1"/>
          </p:cNvPicPr>
          <p:nvPr>
            <p:ph idx="4294967295"/>
          </p:nvPr>
        </p:nvPicPr>
        <p:blipFill>
          <a:blip r:embed="rId2" cstate="email"/>
          <a:srcRect/>
          <a:stretch>
            <a:fillRect/>
          </a:stretch>
        </p:blipFill>
        <p:spPr>
          <a:xfrm>
            <a:off x="1714500" y="1428750"/>
            <a:ext cx="5475288" cy="4873625"/>
          </a:xfr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投影片編號版面配置區 8"/>
          <p:cNvSpPr>
            <a:spLocks noGrp="1"/>
          </p:cNvSpPr>
          <p:nvPr>
            <p:ph type="sldNum" sz="quarter" idx="12"/>
          </p:nvPr>
        </p:nvSpPr>
        <p:spPr>
          <a:xfrm>
            <a:off x="3124200" y="6248400"/>
            <a:ext cx="2895600" cy="457200"/>
          </a:xfrm>
        </p:spPr>
        <p:txBody>
          <a:bodyPr/>
          <a:lstStyle/>
          <a:p>
            <a:pPr algn="ctr">
              <a:defRPr/>
            </a:pPr>
            <a:fld id="{CFCA67ED-6A3D-4717-836C-BFA570F4A7F0}" type="slidenum">
              <a:rPr lang="en-US" altLang="zh-TW" smtClean="0">
                <a:latin typeface="Verdana" pitchFamily="34" charset="0"/>
              </a:rPr>
              <a:pPr algn="ctr">
                <a:defRPr/>
              </a:pPr>
              <a:t>44</a:t>
            </a:fld>
            <a:endParaRPr lang="en-US" altLang="zh-TW" smtClean="0">
              <a:latin typeface="Verdana" pitchFamily="34" charset="0"/>
            </a:endParaRPr>
          </a:p>
        </p:txBody>
      </p:sp>
      <p:sp>
        <p:nvSpPr>
          <p:cNvPr id="363523" name="Rectangle 2"/>
          <p:cNvSpPr>
            <a:spLocks noGrp="1"/>
          </p:cNvSpPr>
          <p:nvPr>
            <p:ph type="title" sz="quarter" idx="4294967295"/>
          </p:nvPr>
        </p:nvSpPr>
        <p:spPr>
          <a:solidFill>
            <a:srgbClr val="E8E0EC"/>
          </a:solidFill>
        </p:spPr>
        <p:txBody>
          <a:bodyPr/>
          <a:lstStyle/>
          <a:p>
            <a:pPr eaLnBrk="1" hangingPunct="1">
              <a:defRPr/>
            </a:pPr>
            <a:r>
              <a:rPr lang="zh-TW" altLang="en-US" sz="4800" smtClean="0">
                <a:solidFill>
                  <a:srgbClr val="0000FF"/>
                </a:solidFill>
              </a:rPr>
              <a:t>制服的改變</a:t>
            </a:r>
          </a:p>
        </p:txBody>
      </p:sp>
      <p:pic>
        <p:nvPicPr>
          <p:cNvPr id="88068" name="Picture 3" descr="DSC04072"/>
          <p:cNvPicPr>
            <a:picLocks noGrp="1" noChangeAspect="1" noChangeArrowheads="1"/>
          </p:cNvPicPr>
          <p:nvPr>
            <p:ph sz="quarter" idx="4294967295"/>
          </p:nvPr>
        </p:nvPicPr>
        <p:blipFill>
          <a:blip r:embed="rId2"/>
          <a:srcRect/>
          <a:stretch>
            <a:fillRect/>
          </a:stretch>
        </p:blipFill>
        <p:spPr>
          <a:xfrm>
            <a:off x="1544638" y="1600200"/>
            <a:ext cx="1487487" cy="2354263"/>
          </a:xfrm>
          <a:noFill/>
        </p:spPr>
      </p:pic>
      <p:pic>
        <p:nvPicPr>
          <p:cNvPr id="88069" name="Picture 4" descr="DSC04085"/>
          <p:cNvPicPr>
            <a:picLocks noGrp="1" noChangeAspect="1" noChangeArrowheads="1"/>
          </p:cNvPicPr>
          <p:nvPr>
            <p:ph sz="quarter" idx="4294967295"/>
          </p:nvPr>
        </p:nvPicPr>
        <p:blipFill>
          <a:blip r:embed="rId3"/>
          <a:srcRect/>
          <a:stretch>
            <a:fillRect/>
          </a:stretch>
        </p:blipFill>
        <p:spPr>
          <a:xfrm>
            <a:off x="965200" y="4117975"/>
            <a:ext cx="2646363" cy="2355850"/>
          </a:xfrm>
          <a:noFill/>
        </p:spPr>
      </p:pic>
      <p:pic>
        <p:nvPicPr>
          <p:cNvPr id="88070" name="Picture 5" descr="DSC04084"/>
          <p:cNvPicPr>
            <a:picLocks noGrp="1" noChangeAspect="1" noChangeArrowheads="1"/>
          </p:cNvPicPr>
          <p:nvPr>
            <p:ph sz="quarter" idx="4294967295"/>
          </p:nvPr>
        </p:nvPicPr>
        <p:blipFill>
          <a:blip r:embed="rId4"/>
          <a:srcRect/>
          <a:stretch>
            <a:fillRect/>
          </a:stretch>
        </p:blipFill>
        <p:spPr>
          <a:xfrm>
            <a:off x="5348288" y="4117975"/>
            <a:ext cx="1489075" cy="2355850"/>
          </a:xfrm>
          <a:noFill/>
        </p:spPr>
      </p:pic>
      <p:pic>
        <p:nvPicPr>
          <p:cNvPr id="88071" name="Picture 6" descr="DSC04148"/>
          <p:cNvPicPr>
            <a:picLocks noGrp="1" noChangeAspect="1" noChangeArrowheads="1"/>
          </p:cNvPicPr>
          <p:nvPr>
            <p:ph sz="quarter" idx="4294967295"/>
          </p:nvPr>
        </p:nvPicPr>
        <p:blipFill>
          <a:blip r:embed="rId5"/>
          <a:srcRect/>
          <a:stretch>
            <a:fillRect/>
          </a:stretch>
        </p:blipFill>
        <p:spPr>
          <a:xfrm>
            <a:off x="4770438" y="1600200"/>
            <a:ext cx="2644775" cy="2354263"/>
          </a:xfrm>
          <a:solidFill>
            <a:srgbClr val="DFE5ED"/>
          </a:solid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投影片編號版面配置區 8"/>
          <p:cNvSpPr>
            <a:spLocks noGrp="1"/>
          </p:cNvSpPr>
          <p:nvPr>
            <p:ph type="sldNum" sz="quarter" idx="12"/>
          </p:nvPr>
        </p:nvSpPr>
        <p:spPr>
          <a:xfrm>
            <a:off x="3124200" y="6248400"/>
            <a:ext cx="2895600" cy="457200"/>
          </a:xfrm>
        </p:spPr>
        <p:txBody>
          <a:bodyPr/>
          <a:lstStyle/>
          <a:p>
            <a:pPr algn="ctr">
              <a:defRPr/>
            </a:pPr>
            <a:fld id="{F197AD29-8E4E-42E3-8DC6-B5ABA4329AEE}" type="slidenum">
              <a:rPr lang="en-US" altLang="zh-TW" smtClean="0">
                <a:latin typeface="Verdana" pitchFamily="34" charset="0"/>
              </a:rPr>
              <a:pPr algn="ctr">
                <a:defRPr/>
              </a:pPr>
              <a:t>45</a:t>
            </a:fld>
            <a:endParaRPr lang="en-US" altLang="zh-TW" smtClean="0">
              <a:latin typeface="Verdana" pitchFamily="34" charset="0"/>
            </a:endParaRPr>
          </a:p>
        </p:txBody>
      </p:sp>
      <p:pic>
        <p:nvPicPr>
          <p:cNvPr id="89091" name="Picture 2" descr="DSC04147"/>
          <p:cNvPicPr>
            <a:picLocks noGrp="1" noChangeAspect="1" noChangeArrowheads="1"/>
          </p:cNvPicPr>
          <p:nvPr>
            <p:ph idx="4294967295"/>
          </p:nvPr>
        </p:nvPicPr>
        <p:blipFill>
          <a:blip r:embed="rId2"/>
          <a:srcRect/>
          <a:stretch>
            <a:fillRect/>
          </a:stretch>
        </p:blipFill>
        <p:spPr>
          <a:xfrm>
            <a:off x="2198688" y="274638"/>
            <a:ext cx="3983037" cy="6199187"/>
          </a:xfrm>
          <a:solidFill>
            <a:srgbClr val="DFE5ED"/>
          </a:solidFill>
        </p:spPr>
      </p:pic>
      <p:sp>
        <p:nvSpPr>
          <p:cNvPr id="89092" name="Text Box 3"/>
          <p:cNvSpPr txBox="1">
            <a:spLocks noChangeArrowheads="1"/>
          </p:cNvSpPr>
          <p:nvPr/>
        </p:nvSpPr>
        <p:spPr bwMode="auto">
          <a:xfrm>
            <a:off x="6537325" y="790575"/>
            <a:ext cx="677863" cy="5427663"/>
          </a:xfrm>
          <a:prstGeom prst="rect">
            <a:avLst/>
          </a:prstGeom>
          <a:noFill/>
          <a:ln w="9525">
            <a:noFill/>
            <a:miter lim="800000"/>
            <a:headEnd/>
            <a:tailEnd/>
          </a:ln>
        </p:spPr>
        <p:txBody>
          <a:bodyPr vert="eaVert" wrap="none">
            <a:spAutoFit/>
          </a:bodyPr>
          <a:lstStyle/>
          <a:p>
            <a:r>
              <a:rPr lang="zh-TW" altLang="en-US" sz="3200">
                <a:solidFill>
                  <a:srgbClr val="FFCC00"/>
                </a:solidFill>
                <a:latin typeface="Verdana" pitchFamily="34" charset="0"/>
                <a:ea typeface="標楷體" pitchFamily="65" charset="-120"/>
              </a:rPr>
              <a:t>規定員工一入電梯即為服務員</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投影片編號版面配置區 8"/>
          <p:cNvSpPr>
            <a:spLocks noGrp="1"/>
          </p:cNvSpPr>
          <p:nvPr>
            <p:ph type="sldNum" sz="quarter" idx="12"/>
          </p:nvPr>
        </p:nvSpPr>
        <p:spPr>
          <a:xfrm>
            <a:off x="3124200" y="6248400"/>
            <a:ext cx="2895600" cy="457200"/>
          </a:xfrm>
        </p:spPr>
        <p:txBody>
          <a:bodyPr/>
          <a:lstStyle/>
          <a:p>
            <a:pPr algn="ctr">
              <a:defRPr/>
            </a:pPr>
            <a:fld id="{31AF91CC-76FF-4A28-9722-D948A3721E21}" type="slidenum">
              <a:rPr lang="en-US" altLang="zh-TW" smtClean="0">
                <a:latin typeface="Verdana" pitchFamily="34" charset="0"/>
              </a:rPr>
              <a:pPr algn="ctr">
                <a:defRPr/>
              </a:pPr>
              <a:t>46</a:t>
            </a:fld>
            <a:endParaRPr lang="en-US" altLang="zh-TW" smtClean="0">
              <a:latin typeface="Verdana" pitchFamily="34" charset="0"/>
            </a:endParaRPr>
          </a:p>
        </p:txBody>
      </p:sp>
      <p:sp>
        <p:nvSpPr>
          <p:cNvPr id="361475" name="Rectangle 2"/>
          <p:cNvSpPr>
            <a:spLocks noGrp="1"/>
          </p:cNvSpPr>
          <p:nvPr>
            <p:ph type="title" idx="4294967295"/>
          </p:nvPr>
        </p:nvSpPr>
        <p:spPr>
          <a:solidFill>
            <a:srgbClr val="E8E0EC"/>
          </a:solidFill>
        </p:spPr>
        <p:txBody>
          <a:bodyPr/>
          <a:lstStyle/>
          <a:p>
            <a:pPr eaLnBrk="1" hangingPunct="1">
              <a:defRPr/>
            </a:pPr>
            <a:r>
              <a:rPr lang="zh-TW" altLang="en-US" sz="4800" smtClean="0">
                <a:solidFill>
                  <a:srgbClr val="0000FF"/>
                </a:solidFill>
              </a:rPr>
              <a:t>台灣醫院全面戒煙</a:t>
            </a:r>
          </a:p>
        </p:txBody>
      </p:sp>
      <p:pic>
        <p:nvPicPr>
          <p:cNvPr id="90116" name="Picture 3" descr="DSC04135"/>
          <p:cNvPicPr>
            <a:picLocks noGrp="1" noChangeAspect="1" noChangeArrowheads="1"/>
          </p:cNvPicPr>
          <p:nvPr>
            <p:ph idx="4294967295"/>
          </p:nvPr>
        </p:nvPicPr>
        <p:blipFill>
          <a:blip r:embed="rId2"/>
          <a:srcRect/>
          <a:stretch>
            <a:fillRect/>
          </a:stretch>
        </p:blipFill>
        <p:spPr>
          <a:xfrm>
            <a:off x="941388" y="1600200"/>
            <a:ext cx="6497637" cy="4873625"/>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投影片編號版面配置區 8"/>
          <p:cNvSpPr>
            <a:spLocks noGrp="1"/>
          </p:cNvSpPr>
          <p:nvPr>
            <p:ph type="sldNum" sz="quarter" idx="12"/>
          </p:nvPr>
        </p:nvSpPr>
        <p:spPr>
          <a:xfrm>
            <a:off x="3124200" y="6248400"/>
            <a:ext cx="2895600" cy="457200"/>
          </a:xfrm>
        </p:spPr>
        <p:txBody>
          <a:bodyPr/>
          <a:lstStyle/>
          <a:p>
            <a:pPr algn="ctr">
              <a:defRPr/>
            </a:pPr>
            <a:fld id="{C6F0D9FF-8976-4C04-8B45-37BE9EB79C33}" type="slidenum">
              <a:rPr lang="en-US" altLang="zh-TW" smtClean="0">
                <a:latin typeface="Verdana" pitchFamily="34" charset="0"/>
              </a:rPr>
              <a:pPr algn="ctr">
                <a:defRPr/>
              </a:pPr>
              <a:t>47</a:t>
            </a:fld>
            <a:endParaRPr lang="en-US" altLang="zh-TW" smtClean="0">
              <a:latin typeface="Verdana" pitchFamily="34" charset="0"/>
            </a:endParaRPr>
          </a:p>
        </p:txBody>
      </p:sp>
      <p:pic>
        <p:nvPicPr>
          <p:cNvPr id="91139" name="Picture 2"/>
          <p:cNvPicPr>
            <a:picLocks noChangeAspect="1" noChangeArrowheads="1"/>
          </p:cNvPicPr>
          <p:nvPr/>
        </p:nvPicPr>
        <p:blipFill>
          <a:blip r:embed="rId2"/>
          <a:srcRect/>
          <a:stretch>
            <a:fillRect/>
          </a:stretch>
        </p:blipFill>
        <p:spPr bwMode="auto">
          <a:xfrm>
            <a:off x="611188" y="0"/>
            <a:ext cx="7345362" cy="6858000"/>
          </a:xfrm>
          <a:prstGeom prst="rect">
            <a:avLst/>
          </a:prstGeom>
          <a:noFill/>
          <a:ln w="9525">
            <a:noFill/>
            <a:miter lim="800000"/>
            <a:headEnd/>
            <a:tailEnd/>
          </a:ln>
        </p:spPr>
      </p:pic>
      <p:sp>
        <p:nvSpPr>
          <p:cNvPr id="91140" name="Text Box 3"/>
          <p:cNvSpPr txBox="1">
            <a:spLocks noChangeArrowheads="1"/>
          </p:cNvSpPr>
          <p:nvPr/>
        </p:nvSpPr>
        <p:spPr bwMode="auto">
          <a:xfrm>
            <a:off x="611188" y="0"/>
            <a:ext cx="6624637" cy="762000"/>
          </a:xfrm>
          <a:prstGeom prst="rect">
            <a:avLst/>
          </a:prstGeom>
          <a:noFill/>
          <a:ln w="9525">
            <a:noFill/>
            <a:miter lim="800000"/>
            <a:headEnd/>
            <a:tailEnd/>
          </a:ln>
        </p:spPr>
        <p:txBody>
          <a:bodyPr>
            <a:spAutoFit/>
          </a:bodyPr>
          <a:lstStyle/>
          <a:p>
            <a:pPr algn="ctr">
              <a:spcBef>
                <a:spcPct val="50000"/>
              </a:spcBef>
            </a:pPr>
            <a:r>
              <a:rPr lang="zh-TW" altLang="en-US" sz="4400">
                <a:solidFill>
                  <a:srgbClr val="FFFFFF"/>
                </a:solidFill>
                <a:ea typeface="標楷體" pitchFamily="65" charset="-120"/>
              </a:rPr>
              <a:t>  </a:t>
            </a:r>
            <a:r>
              <a:rPr lang="zh-TW" altLang="en-US" sz="4400">
                <a:solidFill>
                  <a:srgbClr val="FFFF00"/>
                </a:solidFill>
                <a:ea typeface="標楷體" pitchFamily="65" charset="-120"/>
              </a:rPr>
              <a:t>從心靈服務</a:t>
            </a:r>
            <a:r>
              <a:rPr lang="en-US" altLang="zh-TW" sz="4400">
                <a:solidFill>
                  <a:srgbClr val="FFFF00"/>
                </a:solidFill>
                <a:ea typeface="標楷體" pitchFamily="65" charset="-120"/>
              </a:rPr>
              <a:t>:</a:t>
            </a:r>
            <a:r>
              <a:rPr lang="zh-TW" altLang="en-US" sz="4400">
                <a:solidFill>
                  <a:srgbClr val="FFFF00"/>
                </a:solidFill>
                <a:ea typeface="標楷體" pitchFamily="65" charset="-120"/>
              </a:rPr>
              <a:t>有能力的人</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defRPr/>
            </a:pPr>
            <a:r>
              <a:rPr lang="zh-TW" altLang="en-US" smtClean="0"/>
              <a:t>「價值」和「創新」同樣重要</a:t>
            </a:r>
          </a:p>
        </p:txBody>
      </p:sp>
      <p:sp>
        <p:nvSpPr>
          <p:cNvPr id="92163" name="Rectangle 3"/>
          <p:cNvSpPr>
            <a:spLocks noGrp="1" noChangeArrowheads="1"/>
          </p:cNvSpPr>
          <p:nvPr>
            <p:ph type="body" idx="1"/>
          </p:nvPr>
        </p:nvSpPr>
        <p:spPr/>
        <p:txBody>
          <a:bodyPr/>
          <a:lstStyle/>
          <a:p>
            <a:pPr marL="0" indent="0" eaLnBrk="1" hangingPunct="1"/>
            <a:r>
              <a:rPr lang="zh-TW" altLang="en-US" sz="2500" smtClean="0">
                <a:solidFill>
                  <a:srgbClr val="FFFF00"/>
                </a:solidFill>
              </a:rPr>
              <a:t>在價值創新本身，「價值」和「創新」的分量同樣重要</a:t>
            </a:r>
            <a:r>
              <a:rPr lang="zh-TW" altLang="en-US" sz="2500" smtClean="0"/>
              <a:t>。</a:t>
            </a:r>
            <a:r>
              <a:rPr lang="zh-TW" altLang="en-US" sz="2500" u="sng" smtClean="0"/>
              <a:t>沒有創新的價值，容易專注於漸進式的創造價值</a:t>
            </a:r>
            <a:r>
              <a:rPr lang="en-US" altLang="zh-TW" sz="2500" u="sng" smtClean="0"/>
              <a:t>(value creation)</a:t>
            </a:r>
            <a:r>
              <a:rPr lang="zh-TW" altLang="en-US" sz="2500" u="sng" smtClean="0"/>
              <a:t>。這種做法雖然可以改善價值，卻不足以在市場脫穎而出。</a:t>
            </a:r>
          </a:p>
          <a:p>
            <a:pPr marL="0" indent="0" eaLnBrk="1" hangingPunct="1"/>
            <a:r>
              <a:rPr lang="zh-TW" altLang="en-US" sz="2500" u="sng" smtClean="0"/>
              <a:t>而沒有價值的創新，通常是由科技推動、屬於市場先驅或未來，經常超過顧客能夠接受和願意花錢購買的程度</a:t>
            </a:r>
            <a:r>
              <a:rPr lang="zh-TW" altLang="en-US" sz="2500" smtClean="0"/>
              <a:t>。研究顯示，創造藍色海洋的成敗關鍵，並非尖端科技，也不是「進入市場的時機」。</a:t>
            </a:r>
          </a:p>
          <a:p>
            <a:pPr marL="0" indent="0" eaLnBrk="1" hangingPunct="1"/>
            <a:r>
              <a:rPr lang="zh-TW" altLang="en-US" sz="2500" b="1" u="sng" smtClean="0">
                <a:solidFill>
                  <a:srgbClr val="FFFF00"/>
                </a:solidFill>
              </a:rPr>
              <a:t>只有創新與實用功效、價格和成本配合得恰到好處，才能達到價值創新</a:t>
            </a:r>
            <a:r>
              <a:rPr lang="zh-TW" altLang="en-US" sz="2500" b="1" u="sng" smtClean="0">
                <a:solidFill>
                  <a:schemeClr val="tx2"/>
                </a:solidFill>
              </a:rPr>
              <a:t>。</a:t>
            </a:r>
          </a:p>
          <a:p>
            <a:pPr marL="0" indent="0" eaLnBrk="1" hangingPunct="1"/>
            <a:endParaRPr lang="zh-TW" altLang="en-US" sz="2500" u="sng" smtClean="0"/>
          </a:p>
          <a:p>
            <a:pPr marL="0" indent="0" eaLnBrk="1" hangingPunct="1"/>
            <a:endParaRPr lang="zh-TW" altLang="en-US" sz="2500" smtClean="0"/>
          </a:p>
        </p:txBody>
      </p:sp>
      <p:sp>
        <p:nvSpPr>
          <p:cNvPr id="16388" name="頁尾版面配置區 5"/>
          <p:cNvSpPr>
            <a:spLocks noGrp="1"/>
          </p:cNvSpPr>
          <p:nvPr>
            <p:ph type="ftr" sz="quarter" idx="11"/>
          </p:nvPr>
        </p:nvSpPr>
        <p:spPr>
          <a:xfrm>
            <a:off x="6553200" y="6248400"/>
            <a:ext cx="2133600" cy="457200"/>
          </a:xfrm>
        </p:spPr>
        <p:txBody>
          <a:bodyPr/>
          <a:lstStyle/>
          <a:p>
            <a:pPr algn="r">
              <a:defRPr/>
            </a:pPr>
            <a:r>
              <a:rPr lang="en-US" altLang="zh-TW" smtClean="0"/>
              <a:t>20090905Paper Presentation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idx="4294967295"/>
          </p:nvPr>
        </p:nvSpPr>
        <p:spPr>
          <a:xfrm>
            <a:off x="0" y="0"/>
            <a:ext cx="8569325" cy="1143000"/>
          </a:xfrm>
        </p:spPr>
        <p:txBody>
          <a:bodyPr/>
          <a:lstStyle/>
          <a:p>
            <a:pPr marL="838200" indent="-838200" eaLnBrk="1" hangingPunct="1">
              <a:defRPr/>
            </a:pPr>
            <a:r>
              <a:rPr lang="zh-CN" altLang="en-US" smtClean="0">
                <a:ea typeface="幼圆"/>
                <a:cs typeface="幼圆"/>
              </a:rPr>
              <a:t>医保政策及总额预算的现况及影响</a:t>
            </a:r>
            <a:r>
              <a:rPr lang="zh-TW" altLang="en-US" smtClean="0"/>
              <a:t/>
            </a:r>
            <a:br>
              <a:rPr lang="zh-TW" altLang="en-US" smtClean="0"/>
            </a:br>
            <a:r>
              <a:rPr lang="en-US" altLang="zh-TW" sz="2400" smtClean="0"/>
              <a:t>---</a:t>
            </a:r>
            <a:r>
              <a:rPr lang="zh-CN" altLang="en-US" sz="2400" smtClean="0">
                <a:ea typeface="幼圆"/>
                <a:cs typeface="幼圆"/>
              </a:rPr>
              <a:t>山重水复疑无路。</a:t>
            </a:r>
            <a:r>
              <a:rPr lang="en-US" altLang="zh-TW" sz="2400" smtClean="0"/>
              <a:t>(</a:t>
            </a:r>
            <a:r>
              <a:rPr lang="zh-TW" altLang="en-US" sz="2400" smtClean="0"/>
              <a:t>南宋</a:t>
            </a:r>
            <a:r>
              <a:rPr lang="zh-TW" altLang="en-US" sz="2400" b="1" smtClean="0"/>
              <a:t>˙</a:t>
            </a:r>
            <a:r>
              <a:rPr lang="zh-TW" altLang="en-US" sz="2400" smtClean="0"/>
              <a:t>陆游</a:t>
            </a:r>
            <a:r>
              <a:rPr lang="zh-TW" altLang="en-US" sz="2400" b="1" smtClean="0"/>
              <a:t>˙</a:t>
            </a:r>
            <a:r>
              <a:rPr lang="zh-TW" altLang="en-US" sz="2400" smtClean="0"/>
              <a:t>游山西村</a:t>
            </a:r>
            <a:r>
              <a:rPr lang="en-US" altLang="zh-TW" sz="2400" smtClean="0"/>
              <a:t>)</a:t>
            </a:r>
          </a:p>
        </p:txBody>
      </p:sp>
      <p:sp>
        <p:nvSpPr>
          <p:cNvPr id="34819" name="Rectangle 3"/>
          <p:cNvSpPr>
            <a:spLocks noGrp="1" noChangeArrowheads="1"/>
          </p:cNvSpPr>
          <p:nvPr>
            <p:ph type="body" idx="4294967295"/>
          </p:nvPr>
        </p:nvSpPr>
        <p:spPr>
          <a:xfrm>
            <a:off x="0" y="1557338"/>
            <a:ext cx="2819400" cy="4530725"/>
          </a:xfrm>
        </p:spPr>
        <p:txBody>
          <a:bodyPr>
            <a:normAutofit/>
          </a:bodyPr>
          <a:lstStyle/>
          <a:p>
            <a:pPr marL="274320" indent="-274320" eaLnBrk="1" fontAlgn="auto" hangingPunct="1">
              <a:spcBef>
                <a:spcPts val="580"/>
              </a:spcBef>
              <a:spcAft>
                <a:spcPts val="0"/>
              </a:spcAft>
              <a:buFont typeface="Wingdings 2"/>
              <a:buChar char=""/>
              <a:defRPr/>
            </a:pPr>
            <a:r>
              <a:rPr lang="zh-CN" altLang="en-US" sz="4000" dirty="0" smtClean="0">
                <a:solidFill>
                  <a:srgbClr val="FFFF00"/>
                </a:solidFill>
                <a:effectLst>
                  <a:outerShdw blurRad="38100" dist="38100" dir="2700000" algn="tl">
                    <a:srgbClr val="000000"/>
                  </a:outerShdw>
                </a:effectLst>
              </a:rPr>
              <a:t>医保制度</a:t>
            </a:r>
          </a:p>
          <a:p>
            <a:pPr marL="274320" indent="-274320" eaLnBrk="1" fontAlgn="auto" hangingPunct="1">
              <a:spcBef>
                <a:spcPts val="580"/>
              </a:spcBef>
              <a:spcAft>
                <a:spcPts val="0"/>
              </a:spcAft>
              <a:buFont typeface="Wingdings 2"/>
              <a:buChar char=""/>
              <a:defRPr/>
            </a:pPr>
            <a:r>
              <a:rPr lang="zh-CN" altLang="en-US" sz="4000" dirty="0" smtClean="0">
                <a:effectLst>
                  <a:outerShdw blurRad="38100" dist="38100" dir="2700000" algn="tl">
                    <a:srgbClr val="000000"/>
                  </a:outerShdw>
                </a:effectLst>
              </a:rPr>
              <a:t>总额预算</a:t>
            </a:r>
          </a:p>
          <a:p>
            <a:pPr marL="274320" indent="-274320" eaLnBrk="1" fontAlgn="auto" hangingPunct="1">
              <a:spcBef>
                <a:spcPts val="580"/>
              </a:spcBef>
              <a:spcAft>
                <a:spcPts val="0"/>
              </a:spcAft>
              <a:buFont typeface="Wingdings 2"/>
              <a:buChar char=""/>
              <a:defRPr/>
            </a:pPr>
            <a:r>
              <a:rPr lang="zh-CN" altLang="en-US" sz="4000" dirty="0" smtClean="0">
                <a:effectLst>
                  <a:outerShdw blurRad="38100" dist="38100" dir="2700000" algn="tl">
                    <a:srgbClr val="000000"/>
                  </a:outerShdw>
                </a:effectLst>
              </a:rPr>
              <a:t>审查机制</a:t>
            </a:r>
          </a:p>
          <a:p>
            <a:pPr marL="274320" indent="-274320" eaLnBrk="1" fontAlgn="auto" hangingPunct="1">
              <a:spcBef>
                <a:spcPts val="580"/>
              </a:spcBef>
              <a:spcAft>
                <a:spcPts val="0"/>
              </a:spcAft>
              <a:buFont typeface="Wingdings 2"/>
              <a:buChar char=""/>
              <a:defRPr/>
            </a:pPr>
            <a:r>
              <a:rPr lang="zh-CN" altLang="en-US" sz="4000" dirty="0" smtClean="0">
                <a:solidFill>
                  <a:srgbClr val="FFFF00"/>
                </a:solidFill>
                <a:effectLst>
                  <a:outerShdw blurRad="38100" dist="38100" dir="2700000" algn="tl">
                    <a:srgbClr val="000000"/>
                  </a:outerShdw>
                </a:effectLst>
              </a:rPr>
              <a:t>医疗纠纷</a:t>
            </a:r>
          </a:p>
          <a:p>
            <a:pPr marL="274320" indent="-274320" eaLnBrk="1" fontAlgn="auto" hangingPunct="1">
              <a:spcBef>
                <a:spcPts val="580"/>
              </a:spcBef>
              <a:spcAft>
                <a:spcPts val="0"/>
              </a:spcAft>
              <a:buFont typeface="Wingdings 2"/>
              <a:buChar char=""/>
              <a:defRPr/>
            </a:pPr>
            <a:r>
              <a:rPr lang="zh-CN" altLang="en-US" sz="4000" dirty="0" smtClean="0">
                <a:effectLst>
                  <a:outerShdw blurRad="38100" dist="38100" dir="2700000" algn="tl">
                    <a:srgbClr val="000000"/>
                  </a:outerShdw>
                </a:effectLst>
              </a:rPr>
              <a:t>税务规划</a:t>
            </a:r>
            <a:endParaRPr lang="zh-TW" sz="4000" dirty="0">
              <a:effectLst>
                <a:outerShdw blurRad="38100" dist="38100" dir="2700000" algn="tl">
                  <a:srgbClr val="000000"/>
                </a:outerShdw>
              </a:effectLst>
            </a:endParaRPr>
          </a:p>
        </p:txBody>
      </p:sp>
      <p:sp>
        <p:nvSpPr>
          <p:cNvPr id="59396" name="Text Box 4"/>
          <p:cNvSpPr txBox="1">
            <a:spLocks noChangeArrowheads="1"/>
          </p:cNvSpPr>
          <p:nvPr/>
        </p:nvSpPr>
        <p:spPr bwMode="auto">
          <a:xfrm>
            <a:off x="684213" y="5302250"/>
            <a:ext cx="8208962" cy="1006475"/>
          </a:xfrm>
          <a:prstGeom prst="rect">
            <a:avLst/>
          </a:prstGeom>
          <a:noFill/>
          <a:ln w="9525">
            <a:noFill/>
            <a:miter lim="800000"/>
            <a:headEnd/>
            <a:tailEnd/>
          </a:ln>
        </p:spPr>
        <p:txBody>
          <a:bodyPr>
            <a:spAutoFit/>
          </a:bodyPr>
          <a:lstStyle/>
          <a:p>
            <a:r>
              <a:rPr lang="zh-CN" altLang="en-US" sz="2000">
                <a:solidFill>
                  <a:schemeClr val="tx2"/>
                </a:solidFill>
              </a:rPr>
              <a:t>长期以来，政府、付费者及雇主企图使医疗受制于管理及成本控制，</a:t>
            </a:r>
          </a:p>
          <a:p>
            <a:r>
              <a:rPr lang="zh-CN" altLang="en-US" sz="2000">
                <a:solidFill>
                  <a:schemeClr val="tx2"/>
                </a:solidFill>
              </a:rPr>
              <a:t>导致执导原则、协议、稽核、规范和调查满天飞，已开发国家的医疗</a:t>
            </a:r>
          </a:p>
          <a:p>
            <a:r>
              <a:rPr lang="zh-CN" altLang="en-US" sz="2000">
                <a:solidFill>
                  <a:schemeClr val="tx2"/>
                </a:solidFill>
              </a:rPr>
              <a:t>自主性江河日下。</a:t>
            </a:r>
            <a:r>
              <a:rPr lang="en-US" altLang="zh-TW" sz="2000">
                <a:solidFill>
                  <a:schemeClr val="tx2"/>
                </a:solidFill>
              </a:rPr>
              <a:t>(British Medical Journal)</a:t>
            </a:r>
          </a:p>
        </p:txBody>
      </p:sp>
      <p:pic>
        <p:nvPicPr>
          <p:cNvPr id="59397" name="Picture 5" descr="62"/>
          <p:cNvPicPr>
            <a:picLocks noChangeAspect="1" noChangeArrowheads="1"/>
          </p:cNvPicPr>
          <p:nvPr/>
        </p:nvPicPr>
        <p:blipFill>
          <a:blip r:embed="rId2" cstate="email"/>
          <a:srcRect/>
          <a:stretch>
            <a:fillRect/>
          </a:stretch>
        </p:blipFill>
        <p:spPr bwMode="auto">
          <a:xfrm>
            <a:off x="4591050" y="1700213"/>
            <a:ext cx="3509963" cy="334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標題 1"/>
          <p:cNvSpPr>
            <a:spLocks noGrp="1"/>
          </p:cNvSpPr>
          <p:nvPr>
            <p:ph type="title" idx="4294967295"/>
          </p:nvPr>
        </p:nvSpPr>
        <p:spPr/>
        <p:txBody>
          <a:bodyPr/>
          <a:lstStyle/>
          <a:p>
            <a:pPr>
              <a:defRPr/>
            </a:pPr>
            <a:r>
              <a:rPr lang="zh-CN" altLang="en-US" smtClean="0"/>
              <a:t>中国医师资格执照</a:t>
            </a:r>
            <a:endParaRPr lang="zh-TW" smtClean="0"/>
          </a:p>
        </p:txBody>
      </p:sp>
      <p:pic>
        <p:nvPicPr>
          <p:cNvPr id="15363" name="Picture 2"/>
          <p:cNvPicPr>
            <a:picLocks noGrp="1" noChangeAspect="1" noChangeArrowheads="1"/>
          </p:cNvPicPr>
          <p:nvPr>
            <p:ph sz="half" idx="4294967295"/>
          </p:nvPr>
        </p:nvPicPr>
        <p:blipFill>
          <a:blip r:embed="rId2"/>
          <a:srcRect/>
          <a:stretch>
            <a:fillRect/>
          </a:stretch>
        </p:blipFill>
        <p:spPr>
          <a:xfrm>
            <a:off x="971550" y="1412875"/>
            <a:ext cx="2087563" cy="2736850"/>
          </a:xfrm>
        </p:spPr>
      </p:pic>
      <p:pic>
        <p:nvPicPr>
          <p:cNvPr id="15364" name="Picture 4"/>
          <p:cNvPicPr>
            <a:picLocks noChangeAspect="1" noChangeArrowheads="1"/>
          </p:cNvPicPr>
          <p:nvPr/>
        </p:nvPicPr>
        <p:blipFill>
          <a:blip r:embed="rId3"/>
          <a:srcRect/>
          <a:stretch>
            <a:fillRect/>
          </a:stretch>
        </p:blipFill>
        <p:spPr bwMode="auto">
          <a:xfrm>
            <a:off x="971550" y="4221163"/>
            <a:ext cx="2087563" cy="2636837"/>
          </a:xfrm>
          <a:prstGeom prst="rect">
            <a:avLst/>
          </a:prstGeom>
          <a:noFill/>
          <a:ln w="9525">
            <a:noFill/>
            <a:miter lim="800000"/>
            <a:headEnd/>
            <a:tailEnd/>
          </a:ln>
        </p:spPr>
      </p:pic>
      <p:pic>
        <p:nvPicPr>
          <p:cNvPr id="15365" name="Picture 5"/>
          <p:cNvPicPr>
            <a:picLocks noChangeAspect="1" noChangeArrowheads="1"/>
          </p:cNvPicPr>
          <p:nvPr/>
        </p:nvPicPr>
        <p:blipFill>
          <a:blip r:embed="rId4"/>
          <a:srcRect/>
          <a:stretch>
            <a:fillRect/>
          </a:stretch>
        </p:blipFill>
        <p:spPr bwMode="auto">
          <a:xfrm>
            <a:off x="3419475" y="1412875"/>
            <a:ext cx="4962525" cy="2663825"/>
          </a:xfrm>
          <a:prstGeom prst="rect">
            <a:avLst/>
          </a:prstGeom>
          <a:noFill/>
          <a:ln w="9525">
            <a:noFill/>
            <a:miter lim="800000"/>
            <a:headEnd/>
            <a:tailEnd/>
          </a:ln>
        </p:spPr>
      </p:pic>
      <p:pic>
        <p:nvPicPr>
          <p:cNvPr id="15366" name="Picture 6"/>
          <p:cNvPicPr>
            <a:picLocks noGrp="1" noChangeAspect="1" noChangeArrowheads="1"/>
          </p:cNvPicPr>
          <p:nvPr>
            <p:ph sz="half" idx="4294967295"/>
          </p:nvPr>
        </p:nvPicPr>
        <p:blipFill>
          <a:blip r:embed="rId5"/>
          <a:srcRect/>
          <a:stretch>
            <a:fillRect/>
          </a:stretch>
        </p:blipFill>
        <p:spPr>
          <a:xfrm>
            <a:off x="3419475" y="4292600"/>
            <a:ext cx="4968875" cy="2565400"/>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defRPr/>
            </a:pPr>
            <a:r>
              <a:rPr lang="zh-CN" altLang="zh-TW" dirty="0" smtClean="0"/>
              <a:t>臺灣地</a:t>
            </a:r>
            <a:r>
              <a:rPr lang="zh-TW" altLang="zh-TW" dirty="0" smtClean="0"/>
              <a:t>區</a:t>
            </a:r>
            <a:r>
              <a:rPr lang="zh-TW" altLang="en-US" dirty="0" smtClean="0"/>
              <a:t>醫</a:t>
            </a:r>
            <a:r>
              <a:rPr lang="zh-TW" altLang="en-US" dirty="0"/>
              <a:t>療法第二十四條</a:t>
            </a:r>
          </a:p>
        </p:txBody>
      </p:sp>
      <p:sp>
        <p:nvSpPr>
          <p:cNvPr id="60419" name="Rectangle 3"/>
          <p:cNvSpPr>
            <a:spLocks noGrp="1" noChangeArrowheads="1"/>
          </p:cNvSpPr>
          <p:nvPr>
            <p:ph type="body" idx="1"/>
          </p:nvPr>
        </p:nvSpPr>
        <p:spPr/>
        <p:txBody>
          <a:bodyPr/>
          <a:lstStyle/>
          <a:p>
            <a:r>
              <a:rPr lang="zh-TW" altLang="en-US" smtClean="0"/>
              <a:t>醫療機構應保持環境整潔、秩序安寧，不得妨礙公共衛生及安全。</a:t>
            </a:r>
          </a:p>
          <a:p>
            <a:r>
              <a:rPr lang="zh-TW" altLang="en-US" smtClean="0"/>
              <a:t>為保障病人就醫安全，</a:t>
            </a:r>
            <a:r>
              <a:rPr lang="zh-TW" altLang="en-US" smtClean="0">
                <a:solidFill>
                  <a:srgbClr val="FFFF00"/>
                </a:solidFill>
              </a:rPr>
              <a:t>任何人不得以強暴、脅迫、恐嚇或其他非法之方法，滋擾醫療機構秩序或妨礙醫療業務之執行</a:t>
            </a:r>
            <a:r>
              <a:rPr lang="zh-TW" altLang="en-US" smtClean="0"/>
              <a:t>。</a:t>
            </a:r>
          </a:p>
          <a:p>
            <a:r>
              <a:rPr lang="zh-TW" altLang="en-US" smtClean="0"/>
              <a:t>違反前項規定者，</a:t>
            </a:r>
            <a:r>
              <a:rPr lang="zh-TW" altLang="en-US" smtClean="0">
                <a:solidFill>
                  <a:srgbClr val="FFFF00"/>
                </a:solidFill>
              </a:rPr>
              <a:t>警察機關應協助排除或制止之。</a:t>
            </a:r>
          </a:p>
        </p:txBody>
      </p:sp>
      <p:sp>
        <p:nvSpPr>
          <p:cNvPr id="6" name="投影片編號版面配置區 5"/>
          <p:cNvSpPr>
            <a:spLocks noGrp="1"/>
          </p:cNvSpPr>
          <p:nvPr>
            <p:ph type="sldNum" sz="quarter" idx="12"/>
          </p:nvPr>
        </p:nvSpPr>
        <p:spPr/>
        <p:txBody>
          <a:bodyPr/>
          <a:lstStyle/>
          <a:p>
            <a:pPr>
              <a:defRPr/>
            </a:pPr>
            <a:fld id="{F3AE2F58-4D0D-4E0C-BF53-9CC16576755E}" type="slidenum">
              <a:rPr lang="en-US" altLang="zh-TW" smtClean="0"/>
              <a:pPr>
                <a:defRPr/>
              </a:pPr>
              <a:t>50</a:t>
            </a:fld>
            <a:endParaRPr lang="en-US" altLang="zh-TW"/>
          </a:p>
        </p:txBody>
      </p:sp>
      <p:sp>
        <p:nvSpPr>
          <p:cNvPr id="7" name="頁尾版面配置區 6"/>
          <p:cNvSpPr>
            <a:spLocks noGrp="1"/>
          </p:cNvSpPr>
          <p:nvPr>
            <p:ph type="ftr" sz="quarter" idx="11"/>
          </p:nvPr>
        </p:nvSpPr>
        <p:spPr/>
        <p:txBody>
          <a:bodyPr/>
          <a:lstStyle/>
          <a:p>
            <a:pPr>
              <a:defRPr/>
            </a:pPr>
            <a:r>
              <a:rPr lang="en-US" altLang="zh-TW" smtClean="0"/>
              <a:t>20120803 </a:t>
            </a:r>
            <a:r>
              <a:rPr lang="zh-TW" altLang="en-US" smtClean="0"/>
              <a:t>成都兩岸醫院管理高峰論壇</a:t>
            </a:r>
            <a:endParaRPr lang="en-US" altLang="zh-TW"/>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defRPr/>
            </a:pPr>
            <a:r>
              <a:rPr lang="zh-TW" altLang="en-US"/>
              <a:t>台灣醫療糾紛案件樣本的特性</a:t>
            </a:r>
            <a:r>
              <a:rPr lang="en-US" altLang="zh-TW"/>
              <a:t>2</a:t>
            </a:r>
          </a:p>
        </p:txBody>
      </p:sp>
      <p:graphicFrame>
        <p:nvGraphicFramePr>
          <p:cNvPr id="17411" name="Group 3"/>
          <p:cNvGraphicFramePr>
            <a:graphicFrameLocks noGrp="1"/>
          </p:cNvGraphicFramePr>
          <p:nvPr>
            <p:ph idx="1"/>
          </p:nvPr>
        </p:nvGraphicFramePr>
        <p:xfrm>
          <a:off x="468313" y="2154238"/>
          <a:ext cx="8229600" cy="4497388"/>
        </p:xfrm>
        <a:graphic>
          <a:graphicData uri="http://schemas.openxmlformats.org/drawingml/2006/table">
            <a:tbl>
              <a:tblPr/>
              <a:tblGrid>
                <a:gridCol w="3754437"/>
                <a:gridCol w="2376488"/>
                <a:gridCol w="2098675"/>
              </a:tblGrid>
              <a:tr h="1482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訴訟案件的性質</a:t>
                      </a:r>
                    </a:p>
                    <a:p>
                      <a:pPr marL="914400" marR="0" lvl="2" indent="0" algn="l" defTabSz="914400" rtl="0" eaLnBrk="1" fontAlgn="base" latinLnBrk="0" hangingPunct="1">
                        <a:lnSpc>
                          <a:spcPct val="100000"/>
                        </a:lnSpc>
                        <a:spcBef>
                          <a:spcPct val="0"/>
                        </a:spcBef>
                        <a:spcAft>
                          <a:spcPct val="0"/>
                        </a:spcAft>
                        <a:buClrTx/>
                        <a:buSzTx/>
                        <a:buFontTx/>
                        <a:buChar char="•"/>
                        <a:tabLst/>
                      </a:pPr>
                      <a:r>
                        <a:rPr kumimoji="1" lang="zh-TW" altLang="en-US" sz="2400" b="0" i="0" u="none" strike="noStrike" cap="none" normalizeH="0" baseline="0" dirty="0" smtClean="0">
                          <a:ln>
                            <a:noFill/>
                          </a:ln>
                          <a:solidFill>
                            <a:schemeClr val="tx1"/>
                          </a:solidFill>
                          <a:effectLst/>
                          <a:latin typeface="Arial" charset="0"/>
                          <a:ea typeface="新細明體" pitchFamily="18" charset="-120"/>
                        </a:rPr>
                        <a:t>民事</a:t>
                      </a:r>
                    </a:p>
                    <a:p>
                      <a:pPr marL="914400" marR="0" lvl="2" indent="0" algn="l" defTabSz="914400" rtl="0" eaLnBrk="1" fontAlgn="base" latinLnBrk="0" hangingPunct="1">
                        <a:lnSpc>
                          <a:spcPct val="100000"/>
                        </a:lnSpc>
                        <a:spcBef>
                          <a:spcPct val="0"/>
                        </a:spcBef>
                        <a:spcAft>
                          <a:spcPct val="0"/>
                        </a:spcAft>
                        <a:buClrTx/>
                        <a:buSzTx/>
                        <a:buFontTx/>
                        <a:buChar char="•"/>
                        <a:tabLst/>
                      </a:pPr>
                      <a:r>
                        <a:rPr kumimoji="1" lang="zh-TW" altLang="en-US" sz="2400" b="0" i="0" u="none" strike="noStrike" cap="none" normalizeH="0" baseline="0" dirty="0" smtClean="0">
                          <a:ln>
                            <a:noFill/>
                          </a:ln>
                          <a:solidFill>
                            <a:srgbClr val="FFFF00"/>
                          </a:solidFill>
                          <a:effectLst/>
                          <a:latin typeface="Arial" charset="0"/>
                          <a:ea typeface="新細明體" pitchFamily="18" charset="-120"/>
                        </a:rPr>
                        <a:t>刑事（</a:t>
                      </a:r>
                      <a:r>
                        <a:rPr kumimoji="1" lang="en-US" altLang="zh-TW" sz="2400" b="0" i="0" u="none" strike="noStrike" cap="none" normalizeH="0" baseline="0" dirty="0" smtClean="0">
                          <a:ln>
                            <a:noFill/>
                          </a:ln>
                          <a:solidFill>
                            <a:srgbClr val="FFFF00"/>
                          </a:solidFill>
                          <a:effectLst/>
                          <a:latin typeface="Arial" charset="0"/>
                          <a:ea typeface="新細明體" pitchFamily="18" charset="-120"/>
                        </a:rPr>
                        <a:t>+</a:t>
                      </a:r>
                      <a:r>
                        <a:rPr kumimoji="1" lang="zh-TW" altLang="en-US" sz="2400" b="0" i="0" u="none" strike="noStrike" cap="none" normalizeH="0" baseline="0" dirty="0" smtClean="0">
                          <a:ln>
                            <a:noFill/>
                          </a:ln>
                          <a:solidFill>
                            <a:srgbClr val="FFFF00"/>
                          </a:solidFill>
                          <a:effectLst/>
                          <a:latin typeface="Arial" charset="0"/>
                          <a:ea typeface="新細明體" pitchFamily="18" charset="-120"/>
                        </a:rPr>
                        <a:t>民事）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Arial" charset="0"/>
                          <a:ea typeface="新細明體" pitchFamily="18" charset="-120"/>
                        </a:rPr>
                        <a:t>175</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77</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144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Arial" charset="0"/>
                          <a:ea typeface="新細明體" pitchFamily="18" charset="-120"/>
                        </a:rPr>
                        <a:t>44.0</a:t>
                      </a:r>
                      <a:r>
                        <a:rPr kumimoji="1" lang="zh-TW" altLang="en-US" sz="2400" b="0" i="0" u="none" strike="noStrike" cap="none" normalizeH="0" baseline="0" dirty="0" smtClean="0">
                          <a:ln>
                            <a:noFill/>
                          </a:ln>
                          <a:solidFill>
                            <a:schemeClr val="tx1"/>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rgbClr val="FFFF00"/>
                          </a:solidFill>
                          <a:effectLst/>
                          <a:latin typeface="Arial" charset="0"/>
                          <a:ea typeface="新細明體" pitchFamily="18" charset="-120"/>
                        </a:rPr>
                        <a:t>82.3</a:t>
                      </a:r>
                      <a:r>
                        <a:rPr kumimoji="1" lang="zh-TW" altLang="en-US" sz="2400" b="0" i="0" u="none" strike="noStrike" cap="none" normalizeH="0" baseline="0" dirty="0" smtClean="0">
                          <a:ln>
                            <a:noFill/>
                          </a:ln>
                          <a:solidFill>
                            <a:srgbClr val="FFFF00"/>
                          </a:solidFill>
                          <a:effectLst/>
                          <a:latin typeface="Arial" charset="0"/>
                          <a:ea typeface="新細明體" pitchFamily="18" charset="-12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46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訴訟案件的結果</a:t>
                      </a:r>
                    </a:p>
                    <a:p>
                      <a:pPr marL="457200" marR="0" lvl="1" indent="0" algn="l" defTabSz="914400" rtl="0" eaLnBrk="1" fontAlgn="base" latinLnBrk="0" hangingPunct="1">
                        <a:lnSpc>
                          <a:spcPct val="100000"/>
                        </a:lnSpc>
                        <a:spcBef>
                          <a:spcPct val="0"/>
                        </a:spcBef>
                        <a:spcAft>
                          <a:spcPct val="0"/>
                        </a:spcAft>
                        <a:buClrTx/>
                        <a:buSzTx/>
                        <a:buFontTx/>
                        <a:buChar char="•"/>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     </a:t>
                      </a:r>
                      <a:r>
                        <a:rPr kumimoji="1" lang="zh-TW" altLang="en-US" sz="1800" b="0" i="0" u="none" strike="noStrike" cap="none" normalizeH="0" baseline="0" dirty="0" smtClean="0">
                          <a:ln>
                            <a:noFill/>
                          </a:ln>
                          <a:solidFill>
                            <a:srgbClr val="FFFF00"/>
                          </a:solidFill>
                          <a:effectLst/>
                          <a:latin typeface="Arial" charset="0"/>
                          <a:ea typeface="新細明體" pitchFamily="18" charset="-120"/>
                        </a:rPr>
                        <a:t>病人勝訴</a:t>
                      </a:r>
                    </a:p>
                    <a:p>
                      <a:pPr marL="457200" marR="0" lvl="1" indent="0" algn="l" defTabSz="914400" rtl="0" eaLnBrk="1" fontAlgn="base" latinLnBrk="0" hangingPunct="1">
                        <a:lnSpc>
                          <a:spcPct val="100000"/>
                        </a:lnSpc>
                        <a:spcBef>
                          <a:spcPct val="0"/>
                        </a:spcBef>
                        <a:spcAft>
                          <a:spcPct val="0"/>
                        </a:spcAft>
                        <a:buClrTx/>
                        <a:buSzTx/>
                        <a:buFontTx/>
                        <a:buChar char="•"/>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     </a:t>
                      </a:r>
                      <a:r>
                        <a:rPr kumimoji="1" lang="zh-TW" altLang="en-US" sz="1800" b="0" i="0" u="none" strike="noStrike" cap="none" normalizeH="0" baseline="0" dirty="0" smtClean="0">
                          <a:ln>
                            <a:noFill/>
                          </a:ln>
                          <a:solidFill>
                            <a:srgbClr val="FFFF00"/>
                          </a:solidFill>
                          <a:effectLst/>
                          <a:latin typeface="Arial" charset="0"/>
                          <a:ea typeface="新細明體" pitchFamily="18" charset="-120"/>
                        </a:rPr>
                        <a:t>病人敗訴</a:t>
                      </a:r>
                    </a:p>
                    <a:p>
                      <a:pPr marL="457200" marR="0" lvl="1" indent="0" algn="l" defTabSz="914400" rtl="0" eaLnBrk="1" fontAlgn="base" latinLnBrk="0" hangingPunct="1">
                        <a:lnSpc>
                          <a:spcPct val="100000"/>
                        </a:lnSpc>
                        <a:spcBef>
                          <a:spcPct val="0"/>
                        </a:spcBef>
                        <a:spcAft>
                          <a:spcPct val="0"/>
                        </a:spcAft>
                        <a:buClrTx/>
                        <a:buSzTx/>
                        <a:buFontTx/>
                        <a:buChar char="•"/>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     訴訟中</a:t>
                      </a:r>
                    </a:p>
                    <a:p>
                      <a:pPr marL="457200" marR="0" lvl="1" indent="0" algn="l" defTabSz="914400" rtl="0" eaLnBrk="1" fontAlgn="base" latinLnBrk="0" hangingPunct="1">
                        <a:lnSpc>
                          <a:spcPct val="100000"/>
                        </a:lnSpc>
                        <a:spcBef>
                          <a:spcPct val="0"/>
                        </a:spcBef>
                        <a:spcAft>
                          <a:spcPct val="0"/>
                        </a:spcAft>
                        <a:buClrTx/>
                        <a:buSzTx/>
                        <a:buFontTx/>
                        <a:buChar char="•"/>
                        <a:tabLst/>
                      </a:pPr>
                      <a:r>
                        <a:rPr kumimoji="1" lang="zh-TW" altLang="en-US" sz="1800" b="0" i="0" u="none" strike="noStrike" cap="none" normalizeH="0" baseline="0" dirty="0" smtClean="0">
                          <a:ln>
                            <a:noFill/>
                          </a:ln>
                          <a:solidFill>
                            <a:schemeClr val="tx1"/>
                          </a:solidFill>
                          <a:effectLst/>
                          <a:latin typeface="Arial" charset="0"/>
                          <a:ea typeface="新細明體" pitchFamily="18" charset="-120"/>
                        </a:rPr>
                        <a:t>     不詳</a:t>
                      </a:r>
                    </a:p>
                    <a:p>
                      <a:pPr marL="457200" marR="0" lvl="1" indent="0" algn="l"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dirty="0" smtClean="0">
                        <a:ln>
                          <a:noFill/>
                        </a:ln>
                        <a:solidFill>
                          <a:schemeClr val="tx1"/>
                        </a:solidFill>
                        <a:effectLst/>
                        <a:latin typeface="Arial" charset="0"/>
                        <a:ea typeface="新細明體" pitchFamily="18" charset="-120"/>
                      </a:endParaRPr>
                    </a:p>
                    <a:p>
                      <a:pPr marL="457200" marR="0" lvl="1" indent="0" algn="l" defTabSz="914400" rtl="0" eaLnBrk="1" fontAlgn="base" latinLnBrk="0" hangingPunct="1">
                        <a:lnSpc>
                          <a:spcPct val="100000"/>
                        </a:lnSpc>
                        <a:spcBef>
                          <a:spcPct val="0"/>
                        </a:spcBef>
                        <a:spcAft>
                          <a:spcPct val="0"/>
                        </a:spcAft>
                        <a:buClrTx/>
                        <a:buSzTx/>
                        <a:buFontTx/>
                        <a:buNone/>
                        <a:tabLst/>
                      </a:pPr>
                      <a:endParaRPr kumimoji="1" lang="en-US" altLang="zh-TW" sz="2800" b="0" i="0" u="none" strike="noStrike" cap="none" normalizeH="0" baseline="0" dirty="0" smtClean="0">
                        <a:ln>
                          <a:noFill/>
                        </a:ln>
                        <a:solidFill>
                          <a:schemeClr val="tx1"/>
                        </a:solidFill>
                        <a:effectLst/>
                        <a:latin typeface="Arial" charset="0"/>
                        <a:ea typeface="新細明體" pitchFamily="18"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smtClean="0">
                          <a:ln>
                            <a:noFill/>
                          </a:ln>
                          <a:solidFill>
                            <a:schemeClr val="tx1"/>
                          </a:solidFill>
                          <a:effectLst/>
                          <a:latin typeface="Arial" charset="0"/>
                          <a:ea typeface="新細明體" pitchFamily="18" charset="-120"/>
                        </a:rPr>
                        <a:t>175</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6</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145</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19</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smtClean="0">
                          <a:ln>
                            <a:noFill/>
                          </a:ln>
                          <a:solidFill>
                            <a:schemeClr val="tx1"/>
                          </a:solidFill>
                          <a:effectLst/>
                          <a:latin typeface="Arial" charset="0"/>
                          <a:ea typeface="新細明體" pitchFamily="18" charset="-120"/>
                        </a:rPr>
                        <a:t>5</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smtClean="0">
                        <a:ln>
                          <a:noFill/>
                        </a:ln>
                        <a:solidFill>
                          <a:schemeClr val="tx1"/>
                        </a:solidFill>
                        <a:effectLst/>
                        <a:latin typeface="Arial" charset="0"/>
                        <a:ea typeface="新細明體" pitchFamily="18" charset="-12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zh-TW" sz="18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800" b="0" i="0" u="none" strike="noStrike" cap="none" normalizeH="0" baseline="0" dirty="0" smtClean="0">
                          <a:ln>
                            <a:noFill/>
                          </a:ln>
                          <a:solidFill>
                            <a:schemeClr val="tx1"/>
                          </a:solidFill>
                          <a:effectLst/>
                          <a:latin typeface="Arial" charset="0"/>
                          <a:ea typeface="新細明體" pitchFamily="18" charset="-120"/>
                        </a:rPr>
                        <a:t>15.7</a:t>
                      </a:r>
                      <a:r>
                        <a:rPr kumimoji="1" lang="zh-TW" altLang="en-US" sz="1800" b="0" i="0" u="none" strike="noStrike" cap="none" normalizeH="0" baseline="0" dirty="0" smtClean="0">
                          <a:ln>
                            <a:noFill/>
                          </a:ln>
                          <a:solidFill>
                            <a:schemeClr val="tx1"/>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rgbClr val="FFFF00"/>
                          </a:solidFill>
                          <a:effectLst/>
                          <a:latin typeface="Arial" charset="0"/>
                          <a:ea typeface="新細明體" pitchFamily="18" charset="-120"/>
                        </a:rPr>
                        <a:t>3.4</a:t>
                      </a:r>
                      <a:r>
                        <a:rPr kumimoji="1" lang="zh-TW" altLang="en-US" sz="2400" b="0" i="0" u="none" strike="noStrike" cap="none" normalizeH="0" baseline="0" dirty="0" smtClean="0">
                          <a:ln>
                            <a:noFill/>
                          </a:ln>
                          <a:solidFill>
                            <a:srgbClr val="FFFF00"/>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rgbClr val="FFFF00"/>
                          </a:solidFill>
                          <a:effectLst/>
                          <a:latin typeface="Arial" charset="0"/>
                          <a:ea typeface="新細明體" pitchFamily="18" charset="-120"/>
                        </a:rPr>
                        <a:t>82.9</a:t>
                      </a:r>
                      <a:r>
                        <a:rPr kumimoji="1" lang="zh-TW" altLang="en-US" sz="2400" b="0" i="0" u="none" strike="noStrike" cap="none" normalizeH="0" baseline="0" dirty="0" smtClean="0">
                          <a:ln>
                            <a:noFill/>
                          </a:ln>
                          <a:solidFill>
                            <a:srgbClr val="FFFF00"/>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Arial" charset="0"/>
                          <a:ea typeface="新細明體" pitchFamily="18" charset="-120"/>
                        </a:rPr>
                        <a:t>10.9</a:t>
                      </a:r>
                      <a:r>
                        <a:rPr kumimoji="1" lang="zh-TW" altLang="en-US" sz="2400" b="0" i="0" u="none" strike="noStrike" cap="none" normalizeH="0" baseline="0" dirty="0" smtClean="0">
                          <a:ln>
                            <a:noFill/>
                          </a:ln>
                          <a:solidFill>
                            <a:schemeClr val="tx1"/>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2400" b="0" i="0" u="none" strike="noStrike" cap="none" normalizeH="0" baseline="0" dirty="0" smtClean="0">
                          <a:ln>
                            <a:noFill/>
                          </a:ln>
                          <a:solidFill>
                            <a:schemeClr val="tx1"/>
                          </a:solidFill>
                          <a:effectLst/>
                          <a:latin typeface="Arial" charset="0"/>
                          <a:ea typeface="新細明體" pitchFamily="18" charset="-120"/>
                        </a:rPr>
                        <a:t>2.8</a:t>
                      </a:r>
                      <a:r>
                        <a:rPr kumimoji="1" lang="zh-TW" altLang="en-US" sz="2400" b="0" i="0" u="none" strike="noStrike" cap="none" normalizeH="0" baseline="0" dirty="0" smtClean="0">
                          <a:ln>
                            <a:noFill/>
                          </a:ln>
                          <a:solidFill>
                            <a:schemeClr val="tx1"/>
                          </a:solidFill>
                          <a:effectLst/>
                          <a:latin typeface="Arial" charset="0"/>
                          <a:ea typeface="新細明體" pitchFamily="18" charset="-12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dirty="0" smtClean="0">
                        <a:ln>
                          <a:noFill/>
                        </a:ln>
                        <a:solidFill>
                          <a:schemeClr val="tx1"/>
                        </a:solidFill>
                        <a:effectLst/>
                        <a:latin typeface="Arial" charset="0"/>
                        <a:ea typeface="新細明體" pitchFamily="18" charset="-12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zh-TW" sz="1800" b="0" i="0" u="none" strike="noStrike" cap="none" normalizeH="0" baseline="0" dirty="0" smtClean="0">
                        <a:ln>
                          <a:noFill/>
                        </a:ln>
                        <a:solidFill>
                          <a:schemeClr val="tx1"/>
                        </a:solidFill>
                        <a:effectLst/>
                        <a:latin typeface="Arial"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投影片編號版面配置區 4"/>
          <p:cNvSpPr>
            <a:spLocks noGrp="1"/>
          </p:cNvSpPr>
          <p:nvPr>
            <p:ph type="sldNum" sz="quarter" idx="12"/>
          </p:nvPr>
        </p:nvSpPr>
        <p:spPr/>
        <p:txBody>
          <a:bodyPr/>
          <a:lstStyle/>
          <a:p>
            <a:pPr>
              <a:defRPr/>
            </a:pPr>
            <a:fld id="{CECE67A1-1ED6-46E4-AB6C-7F12805B2E7D}" type="slidenum">
              <a:rPr lang="en-US" altLang="zh-TW" smtClean="0"/>
              <a:pPr>
                <a:defRPr/>
              </a:pPr>
              <a:t>51</a:t>
            </a:fld>
            <a:endParaRPr lang="en-US" altLang="zh-TW"/>
          </a:p>
        </p:txBody>
      </p:sp>
      <p:sp>
        <p:nvSpPr>
          <p:cNvPr id="6" name="頁尾版面配置區 5"/>
          <p:cNvSpPr>
            <a:spLocks noGrp="1"/>
          </p:cNvSpPr>
          <p:nvPr>
            <p:ph type="ftr" sz="quarter" idx="11"/>
          </p:nvPr>
        </p:nvSpPr>
        <p:spPr/>
        <p:txBody>
          <a:bodyPr/>
          <a:lstStyle/>
          <a:p>
            <a:pPr>
              <a:defRPr/>
            </a:pPr>
            <a:r>
              <a:rPr lang="en-US" altLang="zh-TW" smtClean="0"/>
              <a:t>20120803 </a:t>
            </a:r>
            <a:r>
              <a:rPr lang="zh-TW" altLang="en-US" smtClean="0"/>
              <a:t>成都兩岸醫院管理高峰論壇</a:t>
            </a:r>
            <a:endParaRPr lang="en-US" altLang="zh-TW"/>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標題 1"/>
          <p:cNvSpPr>
            <a:spLocks noGrp="1"/>
          </p:cNvSpPr>
          <p:nvPr>
            <p:ph type="title" idx="4294967295"/>
          </p:nvPr>
        </p:nvSpPr>
        <p:spPr>
          <a:xfrm>
            <a:off x="571500" y="571500"/>
            <a:ext cx="8124825" cy="1571625"/>
          </a:xfrm>
        </p:spPr>
        <p:txBody>
          <a:bodyPr>
            <a:normAutofit/>
          </a:bodyPr>
          <a:lstStyle/>
          <a:p>
            <a:pPr eaLnBrk="1" fontAlgn="auto" hangingPunct="1">
              <a:spcAft>
                <a:spcPts val="0"/>
              </a:spcAft>
              <a:defRPr/>
            </a:pPr>
            <a:r>
              <a:rPr lang="en-US" altLang="zh-TW" b="1" dirty="0" smtClean="0">
                <a:latin typeface="+mn-ea"/>
                <a:ea typeface="+mn-ea"/>
              </a:rPr>
              <a:t>2006</a:t>
            </a:r>
            <a:r>
              <a:rPr lang="zh-TW" altLang="en-US" b="1" dirty="0" smtClean="0">
                <a:latin typeface="+mn-ea"/>
                <a:ea typeface="+mn-ea"/>
              </a:rPr>
              <a:t> </a:t>
            </a:r>
            <a:r>
              <a:rPr lang="en-US" altLang="zh-TW" b="1" dirty="0" err="1" smtClean="0">
                <a:latin typeface="+mn-ea"/>
                <a:ea typeface="+mn-ea"/>
              </a:rPr>
              <a:t>vs</a:t>
            </a:r>
            <a:r>
              <a:rPr lang="en-US" altLang="zh-TW" b="1" dirty="0" smtClean="0">
                <a:latin typeface="+mn-ea"/>
                <a:ea typeface="+mn-ea"/>
              </a:rPr>
              <a:t> 2012</a:t>
            </a:r>
            <a:br>
              <a:rPr lang="en-US" altLang="zh-TW" b="1" dirty="0" smtClean="0">
                <a:latin typeface="+mn-ea"/>
                <a:ea typeface="+mn-ea"/>
              </a:rPr>
            </a:br>
            <a:r>
              <a:rPr lang="zh-TW" altLang="en-US" b="1" dirty="0" smtClean="0">
                <a:latin typeface="+mn-ea"/>
                <a:ea typeface="+mn-ea"/>
              </a:rPr>
              <a:t>台灣各專科間的</a:t>
            </a:r>
            <a:r>
              <a:rPr lang="zh-TW" altLang="en-US" dirty="0" smtClean="0"/>
              <a:t>醫美市場</a:t>
            </a:r>
            <a:r>
              <a:rPr lang="zh-TW" altLang="en-US" b="1" dirty="0" smtClean="0">
                <a:latin typeface="+mn-ea"/>
                <a:ea typeface="+mn-ea"/>
              </a:rPr>
              <a:t>佔比</a:t>
            </a:r>
          </a:p>
        </p:txBody>
      </p:sp>
      <p:sp>
        <p:nvSpPr>
          <p:cNvPr id="52227" name="文字版面配置區 2"/>
          <p:cNvSpPr>
            <a:spLocks noGrp="1"/>
          </p:cNvSpPr>
          <p:nvPr>
            <p:ph type="body" sz="half" idx="4294967295"/>
          </p:nvPr>
        </p:nvSpPr>
        <p:spPr>
          <a:xfrm>
            <a:off x="0" y="2286000"/>
            <a:ext cx="3814763" cy="2741613"/>
          </a:xfrm>
        </p:spPr>
        <p:txBody>
          <a:bodyPr/>
          <a:lstStyle/>
          <a:p>
            <a:pPr eaLnBrk="1" hangingPunct="1"/>
            <a:r>
              <a:rPr lang="en-US" altLang="zh-TW" smtClean="0"/>
              <a:t>2006</a:t>
            </a:r>
            <a:r>
              <a:rPr lang="zh-TW" altLang="en-US" smtClean="0"/>
              <a:t>年</a:t>
            </a:r>
            <a:endParaRPr lang="en-US" altLang="zh-TW" smtClean="0"/>
          </a:p>
          <a:p>
            <a:pPr eaLnBrk="1" hangingPunct="1"/>
            <a:r>
              <a:rPr lang="zh-TW" altLang="en-US" smtClean="0"/>
              <a:t>皮  膚  科</a:t>
            </a:r>
            <a:r>
              <a:rPr lang="en-US" altLang="zh-TW" smtClean="0"/>
              <a:t>:</a:t>
            </a:r>
            <a:r>
              <a:rPr lang="zh-TW" altLang="en-US" smtClean="0"/>
              <a:t> </a:t>
            </a:r>
            <a:r>
              <a:rPr lang="en-US" altLang="zh-TW" smtClean="0">
                <a:solidFill>
                  <a:srgbClr val="FF0000"/>
                </a:solidFill>
              </a:rPr>
              <a:t>58%</a:t>
            </a:r>
          </a:p>
          <a:p>
            <a:pPr eaLnBrk="1" hangingPunct="1"/>
            <a:r>
              <a:rPr lang="zh-TW" altLang="en-US" smtClean="0"/>
              <a:t>整形外科</a:t>
            </a:r>
            <a:r>
              <a:rPr lang="en-US" altLang="zh-TW" smtClean="0"/>
              <a:t>:</a:t>
            </a:r>
            <a:r>
              <a:rPr lang="zh-TW" altLang="en-US" smtClean="0"/>
              <a:t> </a:t>
            </a:r>
            <a:r>
              <a:rPr lang="en-US" altLang="zh-TW" smtClean="0"/>
              <a:t>34%</a:t>
            </a:r>
          </a:p>
          <a:p>
            <a:pPr eaLnBrk="1" hangingPunct="1"/>
            <a:r>
              <a:rPr lang="zh-TW" altLang="en-US" smtClean="0"/>
              <a:t>一般專科</a:t>
            </a:r>
            <a:r>
              <a:rPr lang="en-US" altLang="zh-TW" smtClean="0"/>
              <a:t>:</a:t>
            </a:r>
            <a:r>
              <a:rPr lang="zh-TW" altLang="en-US" smtClean="0"/>
              <a:t>   </a:t>
            </a:r>
            <a:r>
              <a:rPr lang="en-US" altLang="zh-TW" smtClean="0"/>
              <a:t>6%</a:t>
            </a:r>
          </a:p>
          <a:p>
            <a:pPr eaLnBrk="1" hangingPunct="1"/>
            <a:r>
              <a:rPr lang="zh-TW" altLang="en-US" smtClean="0"/>
              <a:t>眼科</a:t>
            </a:r>
            <a:r>
              <a:rPr lang="en-US" altLang="zh-TW" smtClean="0">
                <a:solidFill>
                  <a:srgbClr val="FFFF00"/>
                </a:solidFill>
              </a:rPr>
              <a:t>:</a:t>
            </a:r>
            <a:r>
              <a:rPr lang="zh-TW" altLang="en-US" smtClean="0">
                <a:solidFill>
                  <a:srgbClr val="FFFF00"/>
                </a:solidFill>
              </a:rPr>
              <a:t> </a:t>
            </a:r>
            <a:r>
              <a:rPr lang="en-US" altLang="zh-TW" smtClean="0">
                <a:solidFill>
                  <a:srgbClr val="FF0000"/>
                </a:solidFill>
              </a:rPr>
              <a:t>2%</a:t>
            </a:r>
            <a:endParaRPr lang="zh-TW" altLang="en-US" smtClean="0">
              <a:solidFill>
                <a:srgbClr val="FF0000"/>
              </a:solidFill>
            </a:endParaRPr>
          </a:p>
        </p:txBody>
      </p:sp>
      <p:sp>
        <p:nvSpPr>
          <p:cNvPr id="52228" name="內容版面配置區 3"/>
          <p:cNvSpPr>
            <a:spLocks noGrp="1"/>
          </p:cNvSpPr>
          <p:nvPr>
            <p:ph sz="half" idx="4294967295"/>
          </p:nvPr>
        </p:nvSpPr>
        <p:spPr>
          <a:xfrm>
            <a:off x="5329238" y="2214563"/>
            <a:ext cx="3814762" cy="3805237"/>
          </a:xfrm>
        </p:spPr>
        <p:txBody>
          <a:bodyPr/>
          <a:lstStyle/>
          <a:p>
            <a:pPr eaLnBrk="1" hangingPunct="1"/>
            <a:r>
              <a:rPr lang="en-US" altLang="zh-TW" smtClean="0"/>
              <a:t>2012</a:t>
            </a:r>
            <a:r>
              <a:rPr lang="zh-TW" altLang="en-US" smtClean="0"/>
              <a:t>年</a:t>
            </a:r>
            <a:endParaRPr lang="en-US" altLang="zh-TW" smtClean="0"/>
          </a:p>
          <a:p>
            <a:pPr eaLnBrk="1" hangingPunct="1"/>
            <a:r>
              <a:rPr lang="zh-TW" altLang="en-US" smtClean="0"/>
              <a:t>皮  膚  科</a:t>
            </a:r>
            <a:r>
              <a:rPr lang="en-US" altLang="zh-TW" smtClean="0"/>
              <a:t>:</a:t>
            </a:r>
            <a:r>
              <a:rPr lang="zh-TW" altLang="en-US" smtClean="0"/>
              <a:t> </a:t>
            </a:r>
            <a:r>
              <a:rPr lang="en-US" altLang="zh-TW" smtClean="0"/>
              <a:t>30%</a:t>
            </a:r>
          </a:p>
          <a:p>
            <a:pPr eaLnBrk="1" hangingPunct="1"/>
            <a:r>
              <a:rPr lang="zh-TW" altLang="en-US" smtClean="0"/>
              <a:t>整形外科</a:t>
            </a:r>
            <a:r>
              <a:rPr lang="en-US" altLang="zh-TW" smtClean="0"/>
              <a:t>:</a:t>
            </a:r>
            <a:r>
              <a:rPr lang="zh-TW" altLang="en-US" smtClean="0"/>
              <a:t>   </a:t>
            </a:r>
            <a:r>
              <a:rPr lang="en-US" altLang="zh-TW" smtClean="0"/>
              <a:t>7%</a:t>
            </a:r>
          </a:p>
          <a:p>
            <a:pPr eaLnBrk="1" hangingPunct="1"/>
            <a:r>
              <a:rPr lang="zh-TW" altLang="en-US" smtClean="0"/>
              <a:t>一般專科</a:t>
            </a:r>
            <a:r>
              <a:rPr lang="en-US" altLang="zh-TW" smtClean="0"/>
              <a:t>:</a:t>
            </a:r>
            <a:r>
              <a:rPr lang="zh-TW" altLang="en-US" smtClean="0"/>
              <a:t> </a:t>
            </a:r>
            <a:r>
              <a:rPr lang="en-US" altLang="zh-TW" smtClean="0">
                <a:solidFill>
                  <a:srgbClr val="FF0000"/>
                </a:solidFill>
              </a:rPr>
              <a:t>52%</a:t>
            </a:r>
          </a:p>
          <a:p>
            <a:pPr eaLnBrk="1" hangingPunct="1"/>
            <a:r>
              <a:rPr lang="zh-TW" altLang="en-US" smtClean="0"/>
              <a:t>眼科</a:t>
            </a:r>
            <a:r>
              <a:rPr lang="en-US" altLang="zh-TW" smtClean="0"/>
              <a:t>:</a:t>
            </a:r>
            <a:r>
              <a:rPr lang="zh-TW" altLang="en-US" smtClean="0"/>
              <a:t> </a:t>
            </a:r>
            <a:r>
              <a:rPr lang="en-US" altLang="zh-TW" smtClean="0">
                <a:solidFill>
                  <a:srgbClr val="FF0000"/>
                </a:solidFill>
              </a:rPr>
              <a:t>11%</a:t>
            </a:r>
            <a:endParaRPr lang="zh-TW" altLang="en-US" smtClean="0">
              <a:solidFill>
                <a:srgbClr val="FF0000"/>
              </a:solidFill>
            </a:endParaRPr>
          </a:p>
          <a:p>
            <a:pPr eaLnBrk="1" hangingPunct="1"/>
            <a:endParaRPr lang="zh-TW" altLang="en-US" smtClean="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51203"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t>台灣諾貝爾醫療集團簡介</a:t>
            </a:r>
            <a:endParaRPr lang="en-US" altLang="zh-TW" smtClean="0"/>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醫療管理發展經驗</a:t>
            </a:r>
            <a:endParaRPr lang="en-US" altLang="zh-TW" smtClean="0"/>
          </a:p>
          <a:p>
            <a:pPr marL="812800" indent="-812800" eaLnBrk="1" hangingPunct="1">
              <a:buFont typeface="新細明體" pitchFamily="18" charset="-120"/>
              <a:buAutoNum type="ea1ChtPeriod"/>
              <a:tabLst>
                <a:tab pos="1703388" algn="l"/>
              </a:tabLst>
            </a:pPr>
            <a:r>
              <a:rPr lang="zh-TW" altLang="en-US" smtClean="0">
                <a:solidFill>
                  <a:srgbClr val="FFFF00"/>
                </a:solidFill>
                <a:cs typeface="Times New Roman" pitchFamily="18" charset="0"/>
              </a:rPr>
              <a:t>台湾微整型美容医學会</a:t>
            </a:r>
            <a:r>
              <a:rPr lang="zh-TW" altLang="en-US" smtClean="0">
                <a:solidFill>
                  <a:srgbClr val="FFFF00"/>
                </a:solidFill>
              </a:rPr>
              <a:t>簡介</a:t>
            </a:r>
            <a:endParaRPr lang="en-US" altLang="zh-TW" smtClean="0">
              <a:solidFill>
                <a:srgbClr val="FFFF00"/>
              </a:solidFill>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醫美行業現況及</a:t>
            </a:r>
            <a:r>
              <a:rPr lang="zh-TW" altLang="en-US" b="1" smtClean="0">
                <a:latin typeface="Arial" pitchFamily="34" charset="0"/>
              </a:rPr>
              <a:t>監管</a:t>
            </a:r>
            <a:endParaRPr lang="en-US" altLang="zh-TW" b="1" smtClean="0">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醫美行業管理及營銷</a:t>
            </a:r>
            <a:endParaRPr lang="en-US" altLang="zh-TW" smtClean="0"/>
          </a:p>
          <a:p>
            <a:pPr marL="812800" indent="-812800" eaLnBrk="1" hangingPunct="1">
              <a:buFont typeface="新細明體" pitchFamily="18" charset="-120"/>
              <a:buAutoNum type="ea1ChtPeriod"/>
              <a:tabLst>
                <a:tab pos="1703388" algn="l"/>
              </a:tabLst>
            </a:pPr>
            <a:r>
              <a:rPr lang="zh-TW" altLang="en-US" smtClean="0"/>
              <a:t>推動海峽兩岸醫療合作</a:t>
            </a:r>
            <a:endParaRPr lang="en-US" altLang="zh-TW" smtClean="0"/>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標題 1"/>
          <p:cNvSpPr>
            <a:spLocks noGrp="1"/>
          </p:cNvSpPr>
          <p:nvPr>
            <p:ph type="title"/>
          </p:nvPr>
        </p:nvSpPr>
        <p:spPr>
          <a:xfrm>
            <a:off x="-214313" y="571500"/>
            <a:ext cx="8362951" cy="1143000"/>
          </a:xfrm>
        </p:spPr>
        <p:txBody>
          <a:bodyPr>
            <a:normAutofit fontScale="90000"/>
          </a:bodyPr>
          <a:lstStyle/>
          <a:p>
            <a:pPr eaLnBrk="1" fontAlgn="auto" hangingPunct="1">
              <a:spcAft>
                <a:spcPts val="0"/>
              </a:spcAft>
              <a:defRPr/>
            </a:pPr>
            <a:r>
              <a:rPr lang="zh-TW" altLang="en-US" dirty="0" smtClean="0">
                <a:solidFill>
                  <a:srgbClr val="FF0000"/>
                </a:solidFill>
                <a:cs typeface="Times New Roman" pitchFamily="18" charset="0"/>
              </a:rPr>
              <a:t>      </a:t>
            </a:r>
            <a:r>
              <a:rPr lang="zh-TW" altLang="en-US" dirty="0" smtClean="0">
                <a:cs typeface="Times New Roman" pitchFamily="18" charset="0"/>
              </a:rPr>
              <a:t>台湾微整型美容医學会 </a:t>
            </a:r>
            <a:r>
              <a:rPr lang="en-US" altLang="zh-TW" b="1" dirty="0" smtClean="0">
                <a:latin typeface="Arial Black" pitchFamily="34" charset="0"/>
              </a:rPr>
              <a:t/>
            </a:r>
            <a:br>
              <a:rPr lang="en-US" altLang="zh-TW" b="1" dirty="0" smtClean="0">
                <a:latin typeface="Arial Black" pitchFamily="34" charset="0"/>
              </a:rPr>
            </a:br>
            <a:endParaRPr lang="zh-TW" altLang="en-US" dirty="0" smtClean="0">
              <a:latin typeface="BiauKai" charset="-120"/>
              <a:ea typeface="BiauKai" charset="-120"/>
            </a:endParaRPr>
          </a:p>
        </p:txBody>
      </p:sp>
      <p:sp>
        <p:nvSpPr>
          <p:cNvPr id="77827" name="內容版面配置區 2"/>
          <p:cNvSpPr>
            <a:spLocks noGrp="1"/>
          </p:cNvSpPr>
          <p:nvPr>
            <p:ph sz="quarter" idx="1"/>
          </p:nvPr>
        </p:nvSpPr>
        <p:spPr>
          <a:xfrm>
            <a:off x="214313" y="785813"/>
            <a:ext cx="8643937" cy="4995862"/>
          </a:xfrm>
        </p:spPr>
        <p:txBody>
          <a:bodyPr/>
          <a:lstStyle/>
          <a:p>
            <a:pPr eaLnBrk="1" hangingPunct="1">
              <a:defRPr/>
            </a:pPr>
            <a:endParaRPr lang="zh-TW" altLang="en-US" sz="2400" dirty="0" smtClean="0">
              <a:solidFill>
                <a:srgbClr val="FFFF00"/>
              </a:solidFill>
            </a:endParaRPr>
          </a:p>
          <a:p>
            <a:pPr eaLnBrk="1" hangingPunct="1">
              <a:defRPr/>
            </a:pPr>
            <a:endParaRPr lang="zh-TW" altLang="en-US" sz="2400" dirty="0" smtClean="0">
              <a:solidFill>
                <a:srgbClr val="FFFF00"/>
              </a:solidFill>
            </a:endParaRPr>
          </a:p>
          <a:p>
            <a:pPr eaLnBrk="1" hangingPunct="1">
              <a:defRPr/>
            </a:pPr>
            <a:r>
              <a:rPr lang="zh-TW" altLang="en-US" sz="2400" dirty="0" smtClean="0">
                <a:solidFill>
                  <a:srgbClr val="FFFF00"/>
                </a:solidFill>
              </a:rPr>
              <a:t>「學術教育委員會」</a:t>
            </a:r>
            <a:r>
              <a:rPr lang="zh-TW" altLang="en-US" sz="2400" dirty="0" smtClean="0"/>
              <a:t>每年將與相關協會主協辦四次</a:t>
            </a:r>
            <a:r>
              <a:rPr lang="zh-TW" altLang="en-US" sz="2400" dirty="0" smtClean="0">
                <a:solidFill>
                  <a:srgbClr val="FFFF00"/>
                </a:solidFill>
              </a:rPr>
              <a:t>國內學術活動</a:t>
            </a:r>
            <a:r>
              <a:rPr lang="zh-TW" altLang="en-US" sz="2400" dirty="0" smtClean="0"/>
              <a:t>，兩岸及國際學術活動則負責邀請講師參與</a:t>
            </a:r>
            <a:endParaRPr lang="en-US" altLang="zh-TW" sz="2400" dirty="0" smtClean="0"/>
          </a:p>
          <a:p>
            <a:pPr eaLnBrk="1" hangingPunct="1">
              <a:defRPr/>
            </a:pPr>
            <a:endParaRPr lang="zh-TW" altLang="en-US" sz="2400" dirty="0" smtClean="0">
              <a:solidFill>
                <a:srgbClr val="FFFF00"/>
              </a:solidFill>
            </a:endParaRPr>
          </a:p>
          <a:p>
            <a:pPr eaLnBrk="1" hangingPunct="1">
              <a:defRPr/>
            </a:pPr>
            <a:r>
              <a:rPr lang="zh-TW" altLang="en-US" sz="2400" dirty="0" smtClean="0">
                <a:solidFill>
                  <a:srgbClr val="FFFF00"/>
                </a:solidFill>
              </a:rPr>
              <a:t>「會員服務委員會」</a:t>
            </a:r>
            <a:r>
              <a:rPr lang="zh-TW" altLang="en-US" sz="2400" dirty="0" smtClean="0"/>
              <a:t>將不定期舉辦會員與衛生主管機關、其他相關醫學會、公會、協會的座談，讓會員充分了解現今</a:t>
            </a:r>
            <a:r>
              <a:rPr lang="zh-TW" altLang="en-US" sz="2400" dirty="0" smtClean="0">
                <a:solidFill>
                  <a:srgbClr val="FFFF00"/>
                </a:solidFill>
              </a:rPr>
              <a:t>法令、醫糾及管理等相關事宜</a:t>
            </a:r>
            <a:endParaRPr lang="en-US" altLang="zh-TW" sz="2400" dirty="0" smtClean="0">
              <a:solidFill>
                <a:srgbClr val="FFFF00"/>
              </a:solidFill>
            </a:endParaRPr>
          </a:p>
          <a:p>
            <a:pPr eaLnBrk="1" hangingPunct="1">
              <a:defRPr/>
            </a:pPr>
            <a:endParaRPr lang="zh-TW" altLang="en-US" sz="2400" dirty="0" smtClean="0"/>
          </a:p>
          <a:p>
            <a:pPr eaLnBrk="1" hangingPunct="1">
              <a:defRPr/>
            </a:pPr>
            <a:r>
              <a:rPr lang="zh-TW" altLang="en-US" sz="2400" dirty="0" smtClean="0">
                <a:solidFill>
                  <a:srgbClr val="FFFF00"/>
                </a:solidFill>
              </a:rPr>
              <a:t>「兩岸交流委員會」</a:t>
            </a:r>
            <a:r>
              <a:rPr lang="zh-TW" altLang="en-US" sz="2400" dirty="0" smtClean="0"/>
              <a:t>則不定期</a:t>
            </a:r>
            <a:r>
              <a:rPr lang="zh-TW" altLang="en-US" sz="2400" dirty="0" smtClean="0">
                <a:solidFill>
                  <a:srgbClr val="FFFF00"/>
                </a:solidFill>
              </a:rPr>
              <a:t>組團參加兩岸或國際微整形美容學術會議</a:t>
            </a:r>
            <a:r>
              <a:rPr lang="zh-TW" altLang="en-US" sz="2400" dirty="0" smtClean="0"/>
              <a:t>。同時將提供會員赴中國大陸執業所需資格證件及行前訓練相關資訊協助。 </a:t>
            </a:r>
          </a:p>
          <a:p>
            <a:pPr eaLnBrk="1" hangingPunct="1">
              <a:defRPr/>
            </a:pPr>
            <a:endParaRPr lang="zh-TW" altLang="en-US" sz="2400" dirty="0" smtClean="0"/>
          </a:p>
          <a:p>
            <a:pPr marL="0" indent="0" eaLnBrk="1" hangingPunct="1">
              <a:lnSpc>
                <a:spcPct val="80000"/>
              </a:lnSpc>
              <a:buFont typeface="Wingdings" pitchFamily="2" charset="2"/>
              <a:buNone/>
              <a:defRPr/>
            </a:pPr>
            <a:endParaRPr lang="zh-TW" altLang="en-US" dirty="0" smtClean="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3"/>
          <p:cNvPicPr>
            <a:picLocks noChangeAspect="1" noChangeArrowheads="1"/>
          </p:cNvPicPr>
          <p:nvPr/>
        </p:nvPicPr>
        <p:blipFill>
          <a:blip r:embed="rId3"/>
          <a:srcRect/>
          <a:stretch>
            <a:fillRect/>
          </a:stretch>
        </p:blipFill>
        <p:spPr bwMode="auto">
          <a:xfrm>
            <a:off x="684213" y="-26988"/>
            <a:ext cx="7704137" cy="1196976"/>
          </a:xfrm>
          <a:prstGeom prst="rect">
            <a:avLst/>
          </a:prstGeom>
          <a:noFill/>
          <a:ln w="9525">
            <a:noFill/>
            <a:miter lim="800000"/>
            <a:headEnd/>
            <a:tailEnd/>
          </a:ln>
        </p:spPr>
      </p:pic>
      <p:sp>
        <p:nvSpPr>
          <p:cNvPr id="13" name="Rectangle 3"/>
          <p:cNvSpPr txBox="1">
            <a:spLocks noChangeArrowheads="1"/>
          </p:cNvSpPr>
          <p:nvPr/>
        </p:nvSpPr>
        <p:spPr bwMode="auto">
          <a:xfrm>
            <a:off x="179388" y="1196975"/>
            <a:ext cx="1871662" cy="792163"/>
          </a:xfrm>
          <a:prstGeom prst="rect">
            <a:avLst/>
          </a:prstGeom>
          <a:noFill/>
          <a:ln>
            <a:noFill/>
          </a:ln>
          <a:effectLs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標楷體" pitchFamily="65" charset="-120"/>
              </a:defRPr>
            </a:lvl2pPr>
            <a:lvl3pPr algn="ctr" rtl="0" eaLnBrk="0" fontAlgn="base" hangingPunct="0">
              <a:spcBef>
                <a:spcPct val="0"/>
              </a:spcBef>
              <a:spcAft>
                <a:spcPct val="0"/>
              </a:spcAft>
              <a:defRPr kumimoji="1" sz="4400">
                <a:solidFill>
                  <a:schemeClr val="tx2"/>
                </a:solidFill>
                <a:latin typeface="Times New Roman" charset="0"/>
                <a:ea typeface="標楷體" pitchFamily="65" charset="-120"/>
              </a:defRPr>
            </a:lvl3pPr>
            <a:lvl4pPr algn="ctr" rtl="0" eaLnBrk="0" fontAlgn="base" hangingPunct="0">
              <a:spcBef>
                <a:spcPct val="0"/>
              </a:spcBef>
              <a:spcAft>
                <a:spcPct val="0"/>
              </a:spcAft>
              <a:defRPr kumimoji="1" sz="4400">
                <a:solidFill>
                  <a:schemeClr val="tx2"/>
                </a:solidFill>
                <a:latin typeface="Times New Roman" charset="0"/>
                <a:ea typeface="標楷體" pitchFamily="65" charset="-120"/>
              </a:defRPr>
            </a:lvl4pPr>
            <a:lvl5pPr algn="ctr" rtl="0" eaLnBrk="0" fontAlgn="base" hangingPunct="0">
              <a:spcBef>
                <a:spcPct val="0"/>
              </a:spcBef>
              <a:spcAft>
                <a:spcPct val="0"/>
              </a:spcAft>
              <a:defRPr kumimoji="1" sz="4400">
                <a:solidFill>
                  <a:schemeClr val="tx2"/>
                </a:solidFill>
                <a:latin typeface="Times New Roman" charset="0"/>
                <a:ea typeface="標楷體" pitchFamily="65" charset="-120"/>
              </a:defRPr>
            </a:lvl5pPr>
            <a:lvl6pPr marL="457200" algn="ctr" rtl="0" fontAlgn="base">
              <a:spcBef>
                <a:spcPct val="0"/>
              </a:spcBef>
              <a:spcAft>
                <a:spcPct val="0"/>
              </a:spcAft>
              <a:defRPr kumimoji="1" sz="4400">
                <a:solidFill>
                  <a:schemeClr val="tx2"/>
                </a:solidFill>
                <a:latin typeface="Times New Roman" charset="0"/>
                <a:ea typeface="標楷體" pitchFamily="65" charset="-120"/>
              </a:defRPr>
            </a:lvl6pPr>
            <a:lvl7pPr marL="914400" algn="ctr" rtl="0" fontAlgn="base">
              <a:spcBef>
                <a:spcPct val="0"/>
              </a:spcBef>
              <a:spcAft>
                <a:spcPct val="0"/>
              </a:spcAft>
              <a:defRPr kumimoji="1" sz="4400">
                <a:solidFill>
                  <a:schemeClr val="tx2"/>
                </a:solidFill>
                <a:latin typeface="Times New Roman" charset="0"/>
                <a:ea typeface="標楷體" pitchFamily="65" charset="-120"/>
              </a:defRPr>
            </a:lvl7pPr>
            <a:lvl8pPr marL="1371600" algn="ctr" rtl="0" fontAlgn="base">
              <a:spcBef>
                <a:spcPct val="0"/>
              </a:spcBef>
              <a:spcAft>
                <a:spcPct val="0"/>
              </a:spcAft>
              <a:defRPr kumimoji="1" sz="4400">
                <a:solidFill>
                  <a:schemeClr val="tx2"/>
                </a:solidFill>
                <a:latin typeface="Times New Roman" charset="0"/>
                <a:ea typeface="標楷體" pitchFamily="65" charset="-120"/>
              </a:defRPr>
            </a:lvl8pPr>
            <a:lvl9pPr marL="1828800" algn="ctr" rtl="0" fontAlgn="base">
              <a:spcBef>
                <a:spcPct val="0"/>
              </a:spcBef>
              <a:spcAft>
                <a:spcPct val="0"/>
              </a:spcAft>
              <a:defRPr kumimoji="1" sz="4400">
                <a:solidFill>
                  <a:schemeClr val="tx2"/>
                </a:solidFill>
                <a:latin typeface="Times New Roman" charset="0"/>
                <a:ea typeface="標楷體" pitchFamily="65" charset="-120"/>
              </a:defRPr>
            </a:lvl9pPr>
          </a:lstStyle>
          <a:p>
            <a:pPr algn="l" eaLnBrk="1" hangingPunct="1">
              <a:lnSpc>
                <a:spcPct val="110000"/>
              </a:lnSpc>
              <a:defRPr/>
            </a:pPr>
            <a:r>
              <a:rPr lang="en-US" altLang="zh-TW" sz="1800" b="1" dirty="0" smtClean="0">
                <a:solidFill>
                  <a:srgbClr val="0000FF"/>
                </a:solidFill>
                <a:latin typeface="+mn-ea"/>
                <a:ea typeface="+mn-ea"/>
                <a:sym typeface="Wingdings 2" pitchFamily="18" charset="2"/>
              </a:rPr>
              <a:t>2013</a:t>
            </a:r>
            <a:r>
              <a:rPr lang="zh-TW" altLang="en-US" sz="1800" b="1" dirty="0" smtClean="0">
                <a:solidFill>
                  <a:srgbClr val="0000FF"/>
                </a:solidFill>
                <a:latin typeface="+mn-ea"/>
                <a:ea typeface="+mn-ea"/>
                <a:sym typeface="Wingdings 2" pitchFamily="18" charset="2"/>
              </a:rPr>
              <a:t>年</a:t>
            </a:r>
            <a:r>
              <a:rPr lang="en-US" altLang="zh-TW" sz="1800" b="1" dirty="0" smtClean="0">
                <a:solidFill>
                  <a:srgbClr val="0000FF"/>
                </a:solidFill>
                <a:latin typeface="+mn-ea"/>
                <a:ea typeface="+mn-ea"/>
                <a:sym typeface="Wingdings 2" pitchFamily="18" charset="2"/>
              </a:rPr>
              <a:t>5</a:t>
            </a:r>
            <a:r>
              <a:rPr lang="zh-TW" altLang="en-US" sz="1800" b="1" dirty="0" smtClean="0">
                <a:solidFill>
                  <a:srgbClr val="0000FF"/>
                </a:solidFill>
                <a:latin typeface="+mn-ea"/>
                <a:ea typeface="+mn-ea"/>
                <a:sym typeface="Wingdings 2" pitchFamily="18" charset="2"/>
              </a:rPr>
              <a:t>月</a:t>
            </a:r>
            <a:r>
              <a:rPr lang="en-US" altLang="zh-TW" sz="1800" b="1" dirty="0" smtClean="0">
                <a:solidFill>
                  <a:srgbClr val="0000FF"/>
                </a:solidFill>
                <a:latin typeface="+mn-ea"/>
                <a:ea typeface="+mn-ea"/>
                <a:sym typeface="Wingdings 2" pitchFamily="18" charset="2"/>
              </a:rPr>
              <a:t>12</a:t>
            </a:r>
            <a:r>
              <a:rPr lang="zh-TW" altLang="en-US" sz="1800" b="1" dirty="0" smtClean="0">
                <a:solidFill>
                  <a:srgbClr val="0000FF"/>
                </a:solidFill>
                <a:latin typeface="+mn-ea"/>
                <a:ea typeface="+mn-ea"/>
                <a:sym typeface="Wingdings 2" pitchFamily="18" charset="2"/>
              </a:rPr>
              <a:t>日</a:t>
            </a:r>
            <a:endParaRPr lang="en-US" altLang="zh-TW" sz="1800" b="1" dirty="0" smtClean="0">
              <a:solidFill>
                <a:srgbClr val="0000FF"/>
              </a:solidFill>
              <a:latin typeface="+mn-ea"/>
              <a:ea typeface="+mn-ea"/>
              <a:sym typeface="Wingdings 2" pitchFamily="18" charset="2"/>
            </a:endParaRPr>
          </a:p>
        </p:txBody>
      </p:sp>
      <p:sp>
        <p:nvSpPr>
          <p:cNvPr id="14" name="Rectangle 3"/>
          <p:cNvSpPr txBox="1">
            <a:spLocks noChangeArrowheads="1"/>
          </p:cNvSpPr>
          <p:nvPr/>
        </p:nvSpPr>
        <p:spPr bwMode="auto">
          <a:xfrm>
            <a:off x="1979613" y="981075"/>
            <a:ext cx="7488237" cy="1295400"/>
          </a:xfrm>
          <a:prstGeom prst="rect">
            <a:avLst/>
          </a:prstGeom>
          <a:noFill/>
          <a:ln>
            <a:noFill/>
          </a:ln>
          <a:effectLs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標楷體" pitchFamily="65" charset="-120"/>
              </a:defRPr>
            </a:lvl2pPr>
            <a:lvl3pPr algn="ctr" rtl="0" eaLnBrk="0" fontAlgn="base" hangingPunct="0">
              <a:spcBef>
                <a:spcPct val="0"/>
              </a:spcBef>
              <a:spcAft>
                <a:spcPct val="0"/>
              </a:spcAft>
              <a:defRPr kumimoji="1" sz="4400">
                <a:solidFill>
                  <a:schemeClr val="tx2"/>
                </a:solidFill>
                <a:latin typeface="Times New Roman" charset="0"/>
                <a:ea typeface="標楷體" pitchFamily="65" charset="-120"/>
              </a:defRPr>
            </a:lvl3pPr>
            <a:lvl4pPr algn="ctr" rtl="0" eaLnBrk="0" fontAlgn="base" hangingPunct="0">
              <a:spcBef>
                <a:spcPct val="0"/>
              </a:spcBef>
              <a:spcAft>
                <a:spcPct val="0"/>
              </a:spcAft>
              <a:defRPr kumimoji="1" sz="4400">
                <a:solidFill>
                  <a:schemeClr val="tx2"/>
                </a:solidFill>
                <a:latin typeface="Times New Roman" charset="0"/>
                <a:ea typeface="標楷體" pitchFamily="65" charset="-120"/>
              </a:defRPr>
            </a:lvl4pPr>
            <a:lvl5pPr algn="ctr" rtl="0" eaLnBrk="0" fontAlgn="base" hangingPunct="0">
              <a:spcBef>
                <a:spcPct val="0"/>
              </a:spcBef>
              <a:spcAft>
                <a:spcPct val="0"/>
              </a:spcAft>
              <a:defRPr kumimoji="1" sz="4400">
                <a:solidFill>
                  <a:schemeClr val="tx2"/>
                </a:solidFill>
                <a:latin typeface="Times New Roman" charset="0"/>
                <a:ea typeface="標楷體" pitchFamily="65" charset="-120"/>
              </a:defRPr>
            </a:lvl5pPr>
            <a:lvl6pPr marL="457200" algn="ctr" rtl="0" fontAlgn="base">
              <a:spcBef>
                <a:spcPct val="0"/>
              </a:spcBef>
              <a:spcAft>
                <a:spcPct val="0"/>
              </a:spcAft>
              <a:defRPr kumimoji="1" sz="4400">
                <a:solidFill>
                  <a:schemeClr val="tx2"/>
                </a:solidFill>
                <a:latin typeface="Times New Roman" charset="0"/>
                <a:ea typeface="標楷體" pitchFamily="65" charset="-120"/>
              </a:defRPr>
            </a:lvl6pPr>
            <a:lvl7pPr marL="914400" algn="ctr" rtl="0" fontAlgn="base">
              <a:spcBef>
                <a:spcPct val="0"/>
              </a:spcBef>
              <a:spcAft>
                <a:spcPct val="0"/>
              </a:spcAft>
              <a:defRPr kumimoji="1" sz="4400">
                <a:solidFill>
                  <a:schemeClr val="tx2"/>
                </a:solidFill>
                <a:latin typeface="Times New Roman" charset="0"/>
                <a:ea typeface="標楷體" pitchFamily="65" charset="-120"/>
              </a:defRPr>
            </a:lvl7pPr>
            <a:lvl8pPr marL="1371600" algn="ctr" rtl="0" fontAlgn="base">
              <a:spcBef>
                <a:spcPct val="0"/>
              </a:spcBef>
              <a:spcAft>
                <a:spcPct val="0"/>
              </a:spcAft>
              <a:defRPr kumimoji="1" sz="4400">
                <a:solidFill>
                  <a:schemeClr val="tx2"/>
                </a:solidFill>
                <a:latin typeface="Times New Roman" charset="0"/>
                <a:ea typeface="標楷體" pitchFamily="65" charset="-120"/>
              </a:defRPr>
            </a:lvl8pPr>
            <a:lvl9pPr marL="1828800" algn="ctr" rtl="0" fontAlgn="base">
              <a:spcBef>
                <a:spcPct val="0"/>
              </a:spcBef>
              <a:spcAft>
                <a:spcPct val="0"/>
              </a:spcAft>
              <a:defRPr kumimoji="1" sz="4400">
                <a:solidFill>
                  <a:schemeClr val="tx2"/>
                </a:solidFill>
                <a:latin typeface="Times New Roman" charset="0"/>
                <a:ea typeface="標楷體" pitchFamily="65" charset="-120"/>
              </a:defRPr>
            </a:lvl9pPr>
          </a:lstStyle>
          <a:p>
            <a:pPr algn="l" eaLnBrk="1" hangingPunct="1">
              <a:lnSpc>
                <a:spcPct val="110000"/>
              </a:lnSpc>
              <a:defRPr/>
            </a:pPr>
            <a:r>
              <a:rPr lang="zh-TW" altLang="en-US" sz="1800" b="1" dirty="0">
                <a:solidFill>
                  <a:srgbClr val="0000FF"/>
                </a:solidFill>
                <a:latin typeface="+mn-ea"/>
                <a:ea typeface="+mn-ea"/>
                <a:sym typeface="Wingdings 2" pitchFamily="18" charset="2"/>
              </a:rPr>
              <a:t>第一</a:t>
            </a:r>
            <a:r>
              <a:rPr lang="zh-TW" altLang="en-US" sz="1800" b="1" dirty="0" smtClean="0">
                <a:solidFill>
                  <a:srgbClr val="0000FF"/>
                </a:solidFill>
                <a:latin typeface="+mn-ea"/>
                <a:ea typeface="+mn-ea"/>
                <a:sym typeface="Wingdings 2" pitchFamily="18" charset="2"/>
              </a:rPr>
              <a:t>屆國際植髮生髮、微整形美容、中西醫抗老化美容醫學學術大會</a:t>
            </a:r>
            <a:endParaRPr lang="en-US" altLang="zh-TW" sz="1800" b="1" dirty="0" smtClean="0">
              <a:solidFill>
                <a:srgbClr val="0000FF"/>
              </a:solidFill>
              <a:latin typeface="+mn-ea"/>
              <a:ea typeface="+mn-ea"/>
              <a:sym typeface="Wingdings 2" pitchFamily="18" charset="2"/>
            </a:endParaRPr>
          </a:p>
        </p:txBody>
      </p:sp>
      <p:sp>
        <p:nvSpPr>
          <p:cNvPr id="15" name="Rectangle 3"/>
          <p:cNvSpPr txBox="1">
            <a:spLocks noChangeArrowheads="1"/>
          </p:cNvSpPr>
          <p:nvPr/>
        </p:nvSpPr>
        <p:spPr bwMode="auto">
          <a:xfrm>
            <a:off x="1979613" y="1557338"/>
            <a:ext cx="7488237" cy="935037"/>
          </a:xfrm>
          <a:prstGeom prst="rect">
            <a:avLst/>
          </a:prstGeom>
          <a:noFill/>
          <a:ln>
            <a:noFill/>
          </a:ln>
          <a:effectLs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標楷體" pitchFamily="65" charset="-120"/>
              </a:defRPr>
            </a:lvl2pPr>
            <a:lvl3pPr algn="ctr" rtl="0" eaLnBrk="0" fontAlgn="base" hangingPunct="0">
              <a:spcBef>
                <a:spcPct val="0"/>
              </a:spcBef>
              <a:spcAft>
                <a:spcPct val="0"/>
              </a:spcAft>
              <a:defRPr kumimoji="1" sz="4400">
                <a:solidFill>
                  <a:schemeClr val="tx2"/>
                </a:solidFill>
                <a:latin typeface="Times New Roman" charset="0"/>
                <a:ea typeface="標楷體" pitchFamily="65" charset="-120"/>
              </a:defRPr>
            </a:lvl3pPr>
            <a:lvl4pPr algn="ctr" rtl="0" eaLnBrk="0" fontAlgn="base" hangingPunct="0">
              <a:spcBef>
                <a:spcPct val="0"/>
              </a:spcBef>
              <a:spcAft>
                <a:spcPct val="0"/>
              </a:spcAft>
              <a:defRPr kumimoji="1" sz="4400">
                <a:solidFill>
                  <a:schemeClr val="tx2"/>
                </a:solidFill>
                <a:latin typeface="Times New Roman" charset="0"/>
                <a:ea typeface="標楷體" pitchFamily="65" charset="-120"/>
              </a:defRPr>
            </a:lvl4pPr>
            <a:lvl5pPr algn="ctr" rtl="0" eaLnBrk="0" fontAlgn="base" hangingPunct="0">
              <a:spcBef>
                <a:spcPct val="0"/>
              </a:spcBef>
              <a:spcAft>
                <a:spcPct val="0"/>
              </a:spcAft>
              <a:defRPr kumimoji="1" sz="4400">
                <a:solidFill>
                  <a:schemeClr val="tx2"/>
                </a:solidFill>
                <a:latin typeface="Times New Roman" charset="0"/>
                <a:ea typeface="標楷體" pitchFamily="65" charset="-120"/>
              </a:defRPr>
            </a:lvl5pPr>
            <a:lvl6pPr marL="457200" algn="ctr" rtl="0" fontAlgn="base">
              <a:spcBef>
                <a:spcPct val="0"/>
              </a:spcBef>
              <a:spcAft>
                <a:spcPct val="0"/>
              </a:spcAft>
              <a:defRPr kumimoji="1" sz="4400">
                <a:solidFill>
                  <a:schemeClr val="tx2"/>
                </a:solidFill>
                <a:latin typeface="Times New Roman" charset="0"/>
                <a:ea typeface="標楷體" pitchFamily="65" charset="-120"/>
              </a:defRPr>
            </a:lvl6pPr>
            <a:lvl7pPr marL="914400" algn="ctr" rtl="0" fontAlgn="base">
              <a:spcBef>
                <a:spcPct val="0"/>
              </a:spcBef>
              <a:spcAft>
                <a:spcPct val="0"/>
              </a:spcAft>
              <a:defRPr kumimoji="1" sz="4400">
                <a:solidFill>
                  <a:schemeClr val="tx2"/>
                </a:solidFill>
                <a:latin typeface="Times New Roman" charset="0"/>
                <a:ea typeface="標楷體" pitchFamily="65" charset="-120"/>
              </a:defRPr>
            </a:lvl7pPr>
            <a:lvl8pPr marL="1371600" algn="ctr" rtl="0" fontAlgn="base">
              <a:spcBef>
                <a:spcPct val="0"/>
              </a:spcBef>
              <a:spcAft>
                <a:spcPct val="0"/>
              </a:spcAft>
              <a:defRPr kumimoji="1" sz="4400">
                <a:solidFill>
                  <a:schemeClr val="tx2"/>
                </a:solidFill>
                <a:latin typeface="Times New Roman" charset="0"/>
                <a:ea typeface="標楷體" pitchFamily="65" charset="-120"/>
              </a:defRPr>
            </a:lvl8pPr>
            <a:lvl9pPr marL="1828800" algn="ctr" rtl="0" fontAlgn="base">
              <a:spcBef>
                <a:spcPct val="0"/>
              </a:spcBef>
              <a:spcAft>
                <a:spcPct val="0"/>
              </a:spcAft>
              <a:defRPr kumimoji="1" sz="4400">
                <a:solidFill>
                  <a:schemeClr val="tx2"/>
                </a:solidFill>
                <a:latin typeface="Times New Roman" charset="0"/>
                <a:ea typeface="標楷體" pitchFamily="65" charset="-120"/>
              </a:defRPr>
            </a:lvl9pPr>
          </a:lstStyle>
          <a:p>
            <a:pPr algn="l" eaLnBrk="1" hangingPunct="1">
              <a:lnSpc>
                <a:spcPct val="110000"/>
              </a:lnSpc>
              <a:defRPr/>
            </a:pPr>
            <a:r>
              <a:rPr lang="zh-TW" altLang="en-US" sz="1800" b="1" dirty="0" smtClean="0">
                <a:solidFill>
                  <a:srgbClr val="FF0000"/>
                </a:solidFill>
                <a:latin typeface="+mn-ea"/>
                <a:ea typeface="+mn-ea"/>
                <a:sym typeface="Wingdings 2" pitchFamily="18" charset="2"/>
              </a:rPr>
              <a:t>第九屆海峽兩岸微整形美容醫學學術研討會</a:t>
            </a:r>
            <a:endParaRPr lang="en-US" altLang="zh-TW" sz="1800" b="1" dirty="0" smtClean="0">
              <a:solidFill>
                <a:srgbClr val="FF0000"/>
              </a:solidFill>
              <a:latin typeface="+mn-ea"/>
              <a:ea typeface="+mn-ea"/>
              <a:sym typeface="Wingdings 2" pitchFamily="18" charset="2"/>
            </a:endParaRPr>
          </a:p>
        </p:txBody>
      </p:sp>
      <p:pic>
        <p:nvPicPr>
          <p:cNvPr id="54278" name="Picture 5"/>
          <p:cNvPicPr>
            <a:picLocks noChangeAspect="1" noChangeArrowheads="1"/>
          </p:cNvPicPr>
          <p:nvPr/>
        </p:nvPicPr>
        <p:blipFill>
          <a:blip r:embed="rId4"/>
          <a:srcRect/>
          <a:stretch>
            <a:fillRect/>
          </a:stretch>
        </p:blipFill>
        <p:spPr bwMode="auto">
          <a:xfrm rot="-197546">
            <a:off x="377825" y="2497138"/>
            <a:ext cx="2695575" cy="1970087"/>
          </a:xfrm>
          <a:prstGeom prst="rect">
            <a:avLst/>
          </a:prstGeom>
          <a:noFill/>
          <a:ln w="9525">
            <a:noFill/>
            <a:miter lim="800000"/>
            <a:headEnd/>
            <a:tailEnd/>
          </a:ln>
        </p:spPr>
      </p:pic>
      <p:pic>
        <p:nvPicPr>
          <p:cNvPr id="54279" name="Picture 6"/>
          <p:cNvPicPr>
            <a:picLocks noChangeAspect="1" noChangeArrowheads="1"/>
          </p:cNvPicPr>
          <p:nvPr/>
        </p:nvPicPr>
        <p:blipFill>
          <a:blip r:embed="rId5"/>
          <a:srcRect/>
          <a:stretch>
            <a:fillRect/>
          </a:stretch>
        </p:blipFill>
        <p:spPr bwMode="auto">
          <a:xfrm rot="-326833">
            <a:off x="3001963" y="3794125"/>
            <a:ext cx="3074987" cy="2230438"/>
          </a:xfrm>
          <a:prstGeom prst="rect">
            <a:avLst/>
          </a:prstGeom>
          <a:noFill/>
          <a:ln w="9525">
            <a:noFill/>
            <a:miter lim="800000"/>
            <a:headEnd/>
            <a:tailEnd/>
          </a:ln>
        </p:spPr>
      </p:pic>
      <p:pic>
        <p:nvPicPr>
          <p:cNvPr id="54280" name="Picture 7"/>
          <p:cNvPicPr>
            <a:picLocks noChangeAspect="1" noChangeArrowheads="1"/>
          </p:cNvPicPr>
          <p:nvPr/>
        </p:nvPicPr>
        <p:blipFill>
          <a:blip r:embed="rId6"/>
          <a:srcRect/>
          <a:stretch>
            <a:fillRect/>
          </a:stretch>
        </p:blipFill>
        <p:spPr bwMode="auto">
          <a:xfrm rot="569824">
            <a:off x="5718175" y="2493963"/>
            <a:ext cx="288290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標題 1"/>
          <p:cNvSpPr>
            <a:spLocks noGrp="1"/>
          </p:cNvSpPr>
          <p:nvPr>
            <p:ph type="title"/>
          </p:nvPr>
        </p:nvSpPr>
        <p:spPr>
          <a:xfrm>
            <a:off x="500063" y="714375"/>
            <a:ext cx="8229600" cy="1143000"/>
          </a:xfrm>
        </p:spPr>
        <p:txBody>
          <a:bodyPr>
            <a:normAutofit fontScale="90000"/>
          </a:bodyPr>
          <a:lstStyle/>
          <a:p>
            <a:pPr eaLnBrk="1" fontAlgn="auto" hangingPunct="1">
              <a:spcAft>
                <a:spcPts val="0"/>
              </a:spcAft>
              <a:defRPr/>
            </a:pPr>
            <a:r>
              <a:rPr lang="zh-TW" altLang="en-US" dirty="0" smtClean="0">
                <a:cs typeface="Times New Roman" pitchFamily="18" charset="0"/>
              </a:rPr>
              <a:t>台湾微整型美容医學会 </a:t>
            </a:r>
            <a:r>
              <a:rPr lang="en-US" altLang="zh-TW" b="1" dirty="0" smtClean="0">
                <a:latin typeface="Arial Black" pitchFamily="34" charset="0"/>
              </a:rPr>
              <a:t/>
            </a:r>
            <a:br>
              <a:rPr lang="en-US" altLang="zh-TW" b="1" dirty="0" smtClean="0">
                <a:latin typeface="Arial Black" pitchFamily="34" charset="0"/>
              </a:rPr>
            </a:br>
            <a:endParaRPr lang="zh-TW" altLang="en-US" dirty="0" smtClean="0"/>
          </a:p>
        </p:txBody>
      </p:sp>
      <p:sp>
        <p:nvSpPr>
          <p:cNvPr id="47107" name="內容版面配置區 2"/>
          <p:cNvSpPr>
            <a:spLocks noGrp="1"/>
          </p:cNvSpPr>
          <p:nvPr>
            <p:ph sz="quarter" idx="1"/>
          </p:nvPr>
        </p:nvSpPr>
        <p:spPr/>
        <p:txBody>
          <a:bodyPr>
            <a:normAutofit/>
          </a:bodyPr>
          <a:lstStyle/>
          <a:p>
            <a:pPr eaLnBrk="1" hangingPunct="1">
              <a:defRPr/>
            </a:pPr>
            <a:endParaRPr lang="zh-TW" altLang="en-US" sz="2400" dirty="0" smtClean="0">
              <a:solidFill>
                <a:srgbClr val="FFFF00"/>
              </a:solidFill>
            </a:endParaRPr>
          </a:p>
          <a:p>
            <a:pPr eaLnBrk="1" hangingPunct="1">
              <a:defRPr/>
            </a:pPr>
            <a:r>
              <a:rPr lang="zh-TW" altLang="en-US" sz="2400" dirty="0" smtClean="0">
                <a:solidFill>
                  <a:srgbClr val="FFFF00"/>
                </a:solidFill>
              </a:rPr>
              <a:t>「會務拓展委員會」</a:t>
            </a:r>
            <a:r>
              <a:rPr lang="zh-TW" altLang="en-US" sz="2400" dirty="0" smtClean="0"/>
              <a:t>配合政府相關政策，接待自由行</a:t>
            </a:r>
            <a:r>
              <a:rPr lang="zh-TW" altLang="en-US" sz="2400" dirty="0" smtClean="0">
                <a:solidFill>
                  <a:srgbClr val="FFFF00"/>
                </a:solidFill>
              </a:rPr>
              <a:t>陸客來台在會員機構服務事宜</a:t>
            </a:r>
            <a:r>
              <a:rPr lang="zh-TW" altLang="en-US" sz="2400" dirty="0" smtClean="0"/>
              <a:t>及</a:t>
            </a:r>
            <a:r>
              <a:rPr lang="zh-TW" altLang="en-US" sz="2400" dirty="0" smtClean="0">
                <a:solidFill>
                  <a:srgbClr val="FFFF00"/>
                </a:solidFill>
              </a:rPr>
              <a:t>陸醫來台觀光培訓工作</a:t>
            </a:r>
            <a:r>
              <a:rPr lang="zh-TW" altLang="en-US" sz="2400" dirty="0" smtClean="0"/>
              <a:t>。 </a:t>
            </a:r>
            <a:endParaRPr lang="en-US" altLang="zh-TW" sz="2400" dirty="0" smtClean="0"/>
          </a:p>
          <a:p>
            <a:pPr eaLnBrk="1" hangingPunct="1">
              <a:defRPr/>
            </a:pPr>
            <a:endParaRPr lang="zh-TW" altLang="en-US" sz="2400" dirty="0" smtClean="0">
              <a:solidFill>
                <a:srgbClr val="FFFF00"/>
              </a:solidFill>
            </a:endParaRPr>
          </a:p>
          <a:p>
            <a:pPr eaLnBrk="1" hangingPunct="1">
              <a:defRPr/>
            </a:pPr>
            <a:r>
              <a:rPr lang="zh-TW" altLang="en-US" sz="2400" dirty="0" smtClean="0">
                <a:solidFill>
                  <a:srgbClr val="FFFF00"/>
                </a:solidFill>
              </a:rPr>
              <a:t>「會訊編輯委員會」</a:t>
            </a:r>
            <a:r>
              <a:rPr lang="zh-TW" altLang="en-US" sz="2400" dirty="0" smtClean="0"/>
              <a:t>定期將相關活動在會訊上報導，原則上一年四次，分別為春、夏、秋、冬四季號。 </a:t>
            </a:r>
          </a:p>
          <a:p>
            <a:pPr eaLnBrk="1" hangingPunct="1">
              <a:defRPr/>
            </a:pPr>
            <a:endParaRPr lang="zh-TW" altLang="en-US" sz="2400" dirty="0" smtClean="0"/>
          </a:p>
          <a:p>
            <a:pPr eaLnBrk="1" hangingPunct="1">
              <a:defRPr/>
            </a:pPr>
            <a:r>
              <a:rPr lang="zh-TW" altLang="en-US" sz="2400" dirty="0" smtClean="0">
                <a:solidFill>
                  <a:srgbClr val="FFFF00"/>
                </a:solidFill>
              </a:rPr>
              <a:t>「微整專業醫師培訓委員會」</a:t>
            </a:r>
            <a:r>
              <a:rPr lang="zh-TW" altLang="en-US" sz="2400" dirty="0" smtClean="0"/>
              <a:t>則於每年年終學術研討會後舉辦</a:t>
            </a:r>
            <a:r>
              <a:rPr lang="zh-TW" altLang="en-US" sz="2400" dirty="0" smtClean="0">
                <a:solidFill>
                  <a:srgbClr val="FFFF00"/>
                </a:solidFill>
              </a:rPr>
              <a:t>微整形美容專業醫師考試</a:t>
            </a:r>
          </a:p>
          <a:p>
            <a:pPr eaLnBrk="1" hangingPunct="1">
              <a:defRPr/>
            </a:pPr>
            <a:endParaRPr lang="zh-TW" altLang="en-US" sz="2400" dirty="0" smtClean="0"/>
          </a:p>
          <a:p>
            <a:pPr marL="0" indent="0" eaLnBrk="1" fontAlgn="auto" hangingPunct="1">
              <a:spcBef>
                <a:spcPts val="580"/>
              </a:spcBef>
              <a:spcAft>
                <a:spcPts val="0"/>
              </a:spcAft>
              <a:buFont typeface="Wingdings 2"/>
              <a:buChar char=""/>
              <a:defRPr/>
            </a:pPr>
            <a:endParaRPr lang="zh-TW" altLang="zh-TW" sz="2000" dirty="0" smtClean="0"/>
          </a:p>
          <a:p>
            <a:pPr marL="0" indent="0" eaLnBrk="1" fontAlgn="auto" hangingPunct="1">
              <a:spcBef>
                <a:spcPts val="580"/>
              </a:spcBef>
              <a:spcAft>
                <a:spcPts val="0"/>
              </a:spcAft>
              <a:buFont typeface="Wingdings 2"/>
              <a:buChar char=""/>
              <a:defRPr/>
            </a:pPr>
            <a:endParaRPr lang="zh-TW" altLang="en-US" sz="2000" dirty="0" smtClean="0">
              <a:latin typeface="BiauKai" charset="-120"/>
              <a:ea typeface="BiauKai" charset="-12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srcRect/>
          <a:stretch>
            <a:fillRect/>
          </a:stretch>
        </p:blipFill>
        <p:spPr bwMode="auto">
          <a:xfrm>
            <a:off x="827088" y="3409950"/>
            <a:ext cx="3097212" cy="2466975"/>
          </a:xfrm>
          <a:prstGeom prst="rect">
            <a:avLst/>
          </a:prstGeom>
          <a:noFill/>
          <a:ln w="9525">
            <a:noFill/>
            <a:miter lim="800000"/>
            <a:headEnd/>
            <a:tailEnd/>
          </a:ln>
        </p:spPr>
      </p:pic>
      <p:pic>
        <p:nvPicPr>
          <p:cNvPr id="56323" name="Picture 3"/>
          <p:cNvPicPr>
            <a:picLocks noChangeAspect="1" noChangeArrowheads="1"/>
          </p:cNvPicPr>
          <p:nvPr/>
        </p:nvPicPr>
        <p:blipFill>
          <a:blip r:embed="rId4"/>
          <a:srcRect/>
          <a:stretch>
            <a:fillRect/>
          </a:stretch>
        </p:blipFill>
        <p:spPr bwMode="auto">
          <a:xfrm>
            <a:off x="4500563" y="3933825"/>
            <a:ext cx="2981325" cy="2092325"/>
          </a:xfrm>
          <a:prstGeom prst="rect">
            <a:avLst/>
          </a:prstGeom>
          <a:noFill/>
          <a:ln w="9525">
            <a:noFill/>
            <a:miter lim="800000"/>
            <a:headEnd/>
            <a:tailEnd/>
          </a:ln>
        </p:spPr>
      </p:pic>
      <p:pic>
        <p:nvPicPr>
          <p:cNvPr id="56324" name="Picture 4"/>
          <p:cNvPicPr>
            <a:picLocks noChangeAspect="1" noChangeArrowheads="1"/>
          </p:cNvPicPr>
          <p:nvPr/>
        </p:nvPicPr>
        <p:blipFill>
          <a:blip r:embed="rId5"/>
          <a:srcRect/>
          <a:stretch>
            <a:fillRect/>
          </a:stretch>
        </p:blipFill>
        <p:spPr bwMode="auto">
          <a:xfrm>
            <a:off x="5838825" y="1571625"/>
            <a:ext cx="2981325" cy="2073275"/>
          </a:xfrm>
          <a:prstGeom prst="rect">
            <a:avLst/>
          </a:prstGeom>
          <a:noFill/>
          <a:ln w="9525">
            <a:noFill/>
            <a:miter lim="800000"/>
            <a:headEnd/>
            <a:tailEnd/>
          </a:ln>
        </p:spPr>
      </p:pic>
      <p:pic>
        <p:nvPicPr>
          <p:cNvPr id="82949" name="Picture 5"/>
          <p:cNvPicPr>
            <a:picLocks noChangeAspect="1" noChangeArrowheads="1"/>
          </p:cNvPicPr>
          <p:nvPr/>
        </p:nvPicPr>
        <p:blipFill>
          <a:blip r:embed="rId6">
            <a:duotone>
              <a:prstClr val="black"/>
              <a:schemeClr val="accent1">
                <a:tint val="45000"/>
                <a:satMod val="400000"/>
              </a:schemeClr>
            </a:duotone>
            <a:extLst/>
          </a:blip>
          <a:srcRect/>
          <a:stretch>
            <a:fillRect/>
          </a:stretch>
        </p:blipFill>
        <p:spPr bwMode="auto">
          <a:xfrm>
            <a:off x="213345" y="1484784"/>
            <a:ext cx="5438775" cy="576064"/>
          </a:xfrm>
          <a:prstGeom prst="rect">
            <a:avLst/>
          </a:prstGeom>
          <a:noFill/>
          <a:ln>
            <a:noFill/>
          </a:ln>
          <a:effectLst/>
          <a:extLst/>
        </p:spPr>
      </p:pic>
      <p:pic>
        <p:nvPicPr>
          <p:cNvPr id="56326" name="Picture 3"/>
          <p:cNvPicPr>
            <a:picLocks noChangeAspect="1" noChangeArrowheads="1"/>
          </p:cNvPicPr>
          <p:nvPr/>
        </p:nvPicPr>
        <p:blipFill>
          <a:blip r:embed="rId7"/>
          <a:srcRect/>
          <a:stretch>
            <a:fillRect/>
          </a:stretch>
        </p:blipFill>
        <p:spPr bwMode="auto">
          <a:xfrm>
            <a:off x="684213" y="71438"/>
            <a:ext cx="7704137" cy="1196975"/>
          </a:xfrm>
          <a:prstGeom prst="rect">
            <a:avLst/>
          </a:prstGeom>
          <a:noFill/>
          <a:ln w="9525">
            <a:noFill/>
            <a:miter lim="800000"/>
            <a:headEnd/>
            <a:tailEnd/>
          </a:ln>
        </p:spPr>
      </p:pic>
      <p:sp>
        <p:nvSpPr>
          <p:cNvPr id="56327" name="Text Box 3"/>
          <p:cNvSpPr txBox="1">
            <a:spLocks noChangeArrowheads="1"/>
          </p:cNvSpPr>
          <p:nvPr/>
        </p:nvSpPr>
        <p:spPr bwMode="auto">
          <a:xfrm>
            <a:off x="1619250" y="2452688"/>
            <a:ext cx="3816350" cy="544512"/>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sz="2400" b="1">
                <a:solidFill>
                  <a:srgbClr val="FF0000"/>
                </a:solidFill>
                <a:latin typeface="Courier New" pitchFamily="49" charset="0"/>
              </a:rPr>
              <a:t>筆試</a:t>
            </a:r>
            <a:endParaRPr lang="zh-TW" altLang="en-US" sz="2400" b="1">
              <a:solidFill>
                <a:srgbClr val="FF0000"/>
              </a:solidFill>
              <a:latin typeface="Courier New" pitchFamily="49"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email"/>
          <a:srcRect/>
          <a:stretch>
            <a:fillRect/>
          </a:stretch>
        </p:blipFill>
        <p:spPr bwMode="auto">
          <a:xfrm>
            <a:off x="179388" y="2057400"/>
            <a:ext cx="2808287" cy="2308225"/>
          </a:xfrm>
          <a:prstGeom prst="rect">
            <a:avLst/>
          </a:prstGeom>
          <a:noFill/>
          <a:ln w="9525">
            <a:noFill/>
            <a:miter lim="800000"/>
            <a:headEnd/>
            <a:tailEnd/>
          </a:ln>
        </p:spPr>
      </p:pic>
      <p:pic>
        <p:nvPicPr>
          <p:cNvPr id="57347" name="Picture 3"/>
          <p:cNvPicPr>
            <a:picLocks noChangeAspect="1" noChangeArrowheads="1"/>
          </p:cNvPicPr>
          <p:nvPr/>
        </p:nvPicPr>
        <p:blipFill>
          <a:blip r:embed="rId4"/>
          <a:srcRect/>
          <a:stretch>
            <a:fillRect/>
          </a:stretch>
        </p:blipFill>
        <p:spPr bwMode="auto">
          <a:xfrm>
            <a:off x="684213" y="-26988"/>
            <a:ext cx="7704137" cy="1196976"/>
          </a:xfrm>
          <a:prstGeom prst="rect">
            <a:avLst/>
          </a:prstGeom>
          <a:noFill/>
          <a:ln w="9525">
            <a:noFill/>
            <a:miter lim="800000"/>
            <a:headEnd/>
            <a:tailEnd/>
          </a:ln>
        </p:spPr>
      </p:pic>
      <p:pic>
        <p:nvPicPr>
          <p:cNvPr id="9" name="Picture 5"/>
          <p:cNvPicPr>
            <a:picLocks noChangeAspect="1" noChangeArrowheads="1"/>
          </p:cNvPicPr>
          <p:nvPr/>
        </p:nvPicPr>
        <p:blipFill>
          <a:blip r:embed="rId5">
            <a:duotone>
              <a:prstClr val="black"/>
              <a:schemeClr val="accent1">
                <a:tint val="45000"/>
                <a:satMod val="400000"/>
              </a:schemeClr>
            </a:duotone>
            <a:extLst/>
          </a:blip>
          <a:srcRect/>
          <a:stretch>
            <a:fillRect/>
          </a:stretch>
        </p:blipFill>
        <p:spPr bwMode="auto">
          <a:xfrm>
            <a:off x="213345" y="1268760"/>
            <a:ext cx="5438775" cy="576064"/>
          </a:xfrm>
          <a:prstGeom prst="rect">
            <a:avLst/>
          </a:prstGeom>
          <a:noFill/>
          <a:ln>
            <a:noFill/>
          </a:ln>
          <a:effectLst/>
          <a:extLst/>
        </p:spPr>
      </p:pic>
      <p:sp>
        <p:nvSpPr>
          <p:cNvPr id="57349" name="Text Box 3"/>
          <p:cNvSpPr txBox="1">
            <a:spLocks noChangeArrowheads="1"/>
          </p:cNvSpPr>
          <p:nvPr/>
        </p:nvSpPr>
        <p:spPr bwMode="auto">
          <a:xfrm>
            <a:off x="6011863" y="1444625"/>
            <a:ext cx="2633662" cy="544513"/>
          </a:xfrm>
          <a:prstGeom prst="rect">
            <a:avLst/>
          </a:prstGeom>
          <a:noFill/>
          <a:ln w="9525">
            <a:noFill/>
            <a:miter lim="800000"/>
            <a:headEnd/>
            <a:tailEnd/>
          </a:ln>
        </p:spPr>
        <p:txBody>
          <a:bodyPr>
            <a:spAutoFit/>
          </a:bodyPr>
          <a:lstStyle/>
          <a:p>
            <a:pPr algn="dist">
              <a:lnSpc>
                <a:spcPct val="130000"/>
              </a:lnSpc>
              <a:spcBef>
                <a:spcPct val="80000"/>
              </a:spcBef>
              <a:buFont typeface="Wingdings" pitchFamily="2" charset="2"/>
              <a:buNone/>
            </a:pPr>
            <a:r>
              <a:rPr kumimoji="0" lang="zh-TW" altLang="en-US" sz="2400" b="1">
                <a:solidFill>
                  <a:srgbClr val="FF0000"/>
                </a:solidFill>
                <a:latin typeface="Courier New" pitchFamily="49" charset="0"/>
              </a:rPr>
              <a:t>口試</a:t>
            </a:r>
            <a:endParaRPr lang="zh-TW" altLang="en-US" sz="2400" b="1">
              <a:solidFill>
                <a:srgbClr val="FF0000"/>
              </a:solidFill>
              <a:latin typeface="Courier New" pitchFamily="49" charset="0"/>
            </a:endParaRPr>
          </a:p>
        </p:txBody>
      </p:sp>
      <p:pic>
        <p:nvPicPr>
          <p:cNvPr id="57350" name="Picture 4"/>
          <p:cNvPicPr>
            <a:picLocks noChangeAspect="1" noChangeArrowheads="1"/>
          </p:cNvPicPr>
          <p:nvPr/>
        </p:nvPicPr>
        <p:blipFill>
          <a:blip r:embed="rId6" cstate="email"/>
          <a:srcRect/>
          <a:stretch>
            <a:fillRect/>
          </a:stretch>
        </p:blipFill>
        <p:spPr bwMode="auto">
          <a:xfrm>
            <a:off x="6227763" y="2716213"/>
            <a:ext cx="2736850" cy="2297112"/>
          </a:xfrm>
          <a:prstGeom prst="rect">
            <a:avLst/>
          </a:prstGeom>
          <a:noFill/>
          <a:ln w="9525">
            <a:noFill/>
            <a:miter lim="800000"/>
            <a:headEnd/>
            <a:tailEnd/>
          </a:ln>
        </p:spPr>
      </p:pic>
      <p:pic>
        <p:nvPicPr>
          <p:cNvPr id="57351" name="Picture 5"/>
          <p:cNvPicPr>
            <a:picLocks noChangeAspect="1" noChangeArrowheads="1"/>
          </p:cNvPicPr>
          <p:nvPr/>
        </p:nvPicPr>
        <p:blipFill>
          <a:blip r:embed="rId7" cstate="email"/>
          <a:srcRect/>
          <a:stretch>
            <a:fillRect/>
          </a:stretch>
        </p:blipFill>
        <p:spPr bwMode="auto">
          <a:xfrm>
            <a:off x="3419475" y="2022475"/>
            <a:ext cx="2330450" cy="1693863"/>
          </a:xfrm>
          <a:prstGeom prst="rect">
            <a:avLst/>
          </a:prstGeom>
          <a:noFill/>
          <a:ln w="9525">
            <a:noFill/>
            <a:miter lim="800000"/>
            <a:headEnd/>
            <a:tailEnd/>
          </a:ln>
        </p:spPr>
      </p:pic>
      <p:pic>
        <p:nvPicPr>
          <p:cNvPr id="57352" name="Picture 6"/>
          <p:cNvPicPr>
            <a:picLocks noChangeAspect="1" noChangeArrowheads="1"/>
          </p:cNvPicPr>
          <p:nvPr/>
        </p:nvPicPr>
        <p:blipFill>
          <a:blip r:embed="rId8" cstate="email"/>
          <a:srcRect/>
          <a:stretch>
            <a:fillRect/>
          </a:stretch>
        </p:blipFill>
        <p:spPr bwMode="auto">
          <a:xfrm>
            <a:off x="3203575" y="3860800"/>
            <a:ext cx="2849563" cy="221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58371"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t>台灣諾貝爾醫療集團簡介</a:t>
            </a:r>
            <a:endParaRPr lang="en-US" altLang="zh-TW" smtClean="0"/>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醫療管理發展經驗</a:t>
            </a:r>
            <a:endParaRPr lang="en-US" altLang="zh-TW" smtClean="0"/>
          </a:p>
          <a:p>
            <a:pPr marL="812800" indent="-812800" eaLnBrk="1" hangingPunct="1">
              <a:buFont typeface="新細明體" pitchFamily="18" charset="-120"/>
              <a:buAutoNum type="ea1ChtPeriod"/>
              <a:tabLst>
                <a:tab pos="1703388" algn="l"/>
              </a:tabLst>
            </a:pPr>
            <a:r>
              <a:rPr lang="zh-TW" altLang="en-US" smtClean="0">
                <a:cs typeface="Times New Roman" pitchFamily="18" charset="0"/>
              </a:rPr>
              <a:t>台湾微整型美容医學会</a:t>
            </a:r>
            <a:r>
              <a:rPr lang="zh-TW" altLang="en-US" smtClean="0"/>
              <a:t>簡介</a:t>
            </a:r>
            <a:endParaRPr lang="en-US" altLang="zh-TW" smtClean="0">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solidFill>
                  <a:srgbClr val="FFFF00"/>
                </a:solidFill>
                <a:latin typeface="Arial" pitchFamily="34" charset="0"/>
              </a:rPr>
              <a:t>台灣</a:t>
            </a:r>
            <a:r>
              <a:rPr lang="zh-TW" altLang="en-US" smtClean="0">
                <a:solidFill>
                  <a:srgbClr val="FFFF00"/>
                </a:solidFill>
              </a:rPr>
              <a:t>醫美行業現況及</a:t>
            </a:r>
            <a:r>
              <a:rPr lang="zh-TW" altLang="en-US" b="1" smtClean="0">
                <a:solidFill>
                  <a:srgbClr val="FFFF00"/>
                </a:solidFill>
                <a:latin typeface="Arial" pitchFamily="34" charset="0"/>
              </a:rPr>
              <a:t>監管</a:t>
            </a:r>
            <a:endParaRPr lang="en-US" altLang="zh-TW" b="1" smtClean="0">
              <a:solidFill>
                <a:srgbClr val="FFFF00"/>
              </a:solidFill>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醫美行業管理及營銷</a:t>
            </a:r>
            <a:endParaRPr lang="en-US" altLang="zh-TW" smtClean="0"/>
          </a:p>
          <a:p>
            <a:pPr marL="812800" indent="-812800" eaLnBrk="1" hangingPunct="1">
              <a:buFont typeface="新細明體" pitchFamily="18" charset="-120"/>
              <a:buAutoNum type="ea1ChtPeriod"/>
              <a:tabLst>
                <a:tab pos="1703388" algn="l"/>
              </a:tabLst>
            </a:pPr>
            <a:r>
              <a:rPr lang="zh-TW" altLang="en-US" smtClean="0"/>
              <a:t>推動海峽兩岸醫療合作</a:t>
            </a:r>
            <a:endParaRPr lang="en-US" altLang="zh-TW" smtClean="0"/>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標題 1"/>
          <p:cNvSpPr>
            <a:spLocks noGrp="1"/>
          </p:cNvSpPr>
          <p:nvPr>
            <p:ph type="title" idx="4294967295"/>
          </p:nvPr>
        </p:nvSpPr>
        <p:spPr>
          <a:xfrm>
            <a:off x="468313" y="381000"/>
            <a:ext cx="7467600" cy="768350"/>
          </a:xfrm>
        </p:spPr>
        <p:txBody>
          <a:bodyPr/>
          <a:lstStyle/>
          <a:p>
            <a:pPr>
              <a:defRPr/>
            </a:pPr>
            <a:r>
              <a:rPr lang="en-US" altLang="zh-TW" dirty="0" smtClean="0"/>
              <a:t>2008 EMBA</a:t>
            </a:r>
            <a:r>
              <a:rPr lang="zh-TW" altLang="en-US" dirty="0" smtClean="0"/>
              <a:t>毕业合照</a:t>
            </a:r>
            <a:endParaRPr lang="zh-TW" dirty="0" smtClean="0"/>
          </a:p>
        </p:txBody>
      </p:sp>
      <p:pic>
        <p:nvPicPr>
          <p:cNvPr id="18435" name="內容版面配置區 3" descr="2008-09-15-389(1).jpg"/>
          <p:cNvPicPr>
            <a:picLocks noGrp="1" noChangeAspect="1" noChangeArrowheads="1"/>
          </p:cNvPicPr>
          <p:nvPr>
            <p:ph idx="4294967295"/>
          </p:nvPr>
        </p:nvPicPr>
        <p:blipFill>
          <a:blip r:embed="rId2"/>
          <a:srcRect/>
          <a:stretch>
            <a:fillRect/>
          </a:stretch>
        </p:blipFill>
        <p:spPr>
          <a:xfrm>
            <a:off x="3748088" y="3160713"/>
            <a:ext cx="1647825" cy="1374775"/>
          </a:xfrm>
        </p:spPr>
      </p:pic>
      <p:pic>
        <p:nvPicPr>
          <p:cNvPr id="18436" name="Picture 2" descr="2008-09-15-389"/>
          <p:cNvPicPr>
            <a:picLocks noChangeAspect="1" noChangeArrowheads="1"/>
          </p:cNvPicPr>
          <p:nvPr/>
        </p:nvPicPr>
        <p:blipFill>
          <a:blip r:embed="rId3"/>
          <a:srcRect/>
          <a:stretch>
            <a:fillRect/>
          </a:stretch>
        </p:blipFill>
        <p:spPr bwMode="auto">
          <a:xfrm>
            <a:off x="714375" y="1285875"/>
            <a:ext cx="7715250" cy="5214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標題 1"/>
          <p:cNvSpPr>
            <a:spLocks noGrp="1"/>
          </p:cNvSpPr>
          <p:nvPr>
            <p:ph type="title" idx="4294967295"/>
          </p:nvPr>
        </p:nvSpPr>
        <p:spPr/>
        <p:txBody>
          <a:bodyPr>
            <a:normAutofit fontScale="90000"/>
          </a:bodyPr>
          <a:lstStyle/>
          <a:p>
            <a:pPr eaLnBrk="1" hangingPunct="1">
              <a:defRPr/>
            </a:pPr>
            <a:r>
              <a:rPr lang="zh-TW" altLang="en-US" sz="3600" b="1" dirty="0" smtClean="0">
                <a:effectLst>
                  <a:outerShdw blurRad="38100" dist="38100" dir="2700000" algn="tl">
                    <a:srgbClr val="C0C0C0"/>
                  </a:outerShdw>
                </a:effectLst>
              </a:rPr>
              <a:t>台灣醫美市場發展趨勢</a:t>
            </a:r>
            <a:r>
              <a:rPr lang="zh-TW" altLang="zh-CN" sz="3600" b="1" dirty="0" smtClean="0">
                <a:effectLst>
                  <a:outerShdw blurRad="38100" dist="38100" dir="2700000" algn="tl">
                    <a:srgbClr val="C0C0C0"/>
                  </a:outerShdw>
                </a:effectLst>
              </a:rPr>
              <a:t> </a:t>
            </a:r>
            <a:r>
              <a:rPr lang="en-US" altLang="zh-TW" sz="3600" b="1" dirty="0" smtClean="0">
                <a:latin typeface="Arial Black" pitchFamily="34" charset="0"/>
              </a:rPr>
              <a:t/>
            </a:r>
            <a:br>
              <a:rPr lang="en-US" altLang="zh-TW" sz="3600" b="1" dirty="0" smtClean="0">
                <a:latin typeface="Arial Black" pitchFamily="34" charset="0"/>
              </a:rPr>
            </a:br>
            <a:endParaRPr lang="zh-TW" altLang="en-US" sz="3600" b="1" dirty="0" smtClean="0">
              <a:latin typeface="Arial Black" pitchFamily="34" charset="0"/>
            </a:endParaRPr>
          </a:p>
        </p:txBody>
      </p:sp>
      <p:sp>
        <p:nvSpPr>
          <p:cNvPr id="66563" name="內容版面配置區 2"/>
          <p:cNvSpPr>
            <a:spLocks noGrp="1"/>
          </p:cNvSpPr>
          <p:nvPr>
            <p:ph sz="quarter" idx="4294967295"/>
          </p:nvPr>
        </p:nvSpPr>
        <p:spPr>
          <a:xfrm>
            <a:off x="428625" y="1214438"/>
            <a:ext cx="8229600" cy="4495800"/>
          </a:xfrm>
        </p:spPr>
        <p:txBody>
          <a:bodyPr/>
          <a:lstStyle/>
          <a:p>
            <a:pPr marL="0" indent="0" eaLnBrk="1" hangingPunct="1">
              <a:spcBef>
                <a:spcPts val="575"/>
              </a:spcBef>
              <a:buFont typeface="Wingdings" pitchFamily="2" charset="2"/>
              <a:buNone/>
            </a:pPr>
            <a:r>
              <a:rPr lang="zh-TW" altLang="en-US" sz="2400" smtClean="0">
                <a:solidFill>
                  <a:srgbClr val="FFFF00"/>
                </a:solidFill>
                <a:latin typeface="BiauKai"/>
                <a:ea typeface="BiauKai"/>
                <a:cs typeface="BiauKai"/>
              </a:rPr>
              <a:t>市場的概述：</a:t>
            </a:r>
            <a:r>
              <a:rPr kumimoji="0" lang="en-US" altLang="zh-CN" sz="2800" smtClean="0">
                <a:latin typeface="Adobe 黑体 Std R"/>
                <a:ea typeface="Adobe 黑体 Std R"/>
                <a:cs typeface="微軟正黑體" pitchFamily="34" charset="-120"/>
              </a:rPr>
              <a:t>生醫材料</a:t>
            </a:r>
            <a:r>
              <a:rPr kumimoji="0" lang="zh-TW" altLang="en-US" sz="2800" smtClean="0">
                <a:latin typeface="Adobe 黑体 Std R"/>
                <a:ea typeface="Adobe 黑体 Std R"/>
                <a:cs typeface="微軟正黑體" pitchFamily="34" charset="-120"/>
              </a:rPr>
              <a:t>  </a:t>
            </a:r>
            <a:r>
              <a:rPr kumimoji="0" lang="en-US" altLang="zh-TW" sz="2800" smtClean="0">
                <a:latin typeface="Adobe 黑体 Std R"/>
                <a:ea typeface="Adobe 黑体 Std R"/>
                <a:cs typeface="微軟正黑體" pitchFamily="34" charset="-120"/>
              </a:rPr>
              <a:t>,</a:t>
            </a:r>
            <a:r>
              <a:rPr kumimoji="0" lang="zh-TW" altLang="en-US" sz="2800" smtClean="0">
                <a:latin typeface="Adobe 黑体 Std R"/>
                <a:ea typeface="Adobe 黑体 Std R"/>
                <a:cs typeface="微軟正黑體" pitchFamily="34" charset="-120"/>
              </a:rPr>
              <a:t>  治療項目</a:t>
            </a:r>
            <a:r>
              <a:rPr kumimoji="0" lang="en-US" altLang="zh-CN" sz="2800" smtClean="0">
                <a:latin typeface="Adobe 黑体 Std R"/>
                <a:ea typeface="Adobe 黑体 Std R"/>
                <a:cs typeface="微軟正黑體" pitchFamily="34" charset="-120"/>
              </a:rPr>
              <a:t>越來越多樣</a:t>
            </a:r>
            <a:endParaRPr lang="zh-TW" altLang="zh-TW" sz="2800" smtClean="0">
              <a:latin typeface="BiauKai"/>
              <a:ea typeface="BiauKai"/>
              <a:cs typeface="BiauKai"/>
            </a:endParaRPr>
          </a:p>
          <a:p>
            <a:pPr marL="0" indent="0" eaLnBrk="1" hangingPunct="1">
              <a:spcBef>
                <a:spcPts val="575"/>
              </a:spcBef>
              <a:buFontTx/>
              <a:buNone/>
            </a:pPr>
            <a:r>
              <a:rPr lang="zh-CN" altLang="zh-TW" sz="2000" smtClean="0">
                <a:latin typeface="BiauKai"/>
                <a:ea typeface="BiauKai"/>
                <a:cs typeface="BiauKai"/>
              </a:rPr>
              <a:t>不論是</a:t>
            </a:r>
            <a:endParaRPr lang="en-US" altLang="zh-CN" sz="2000" smtClean="0">
              <a:latin typeface="BiauKai"/>
              <a:ea typeface="BiauKai"/>
              <a:cs typeface="BiauKai"/>
            </a:endParaRPr>
          </a:p>
          <a:p>
            <a:pPr marL="0" indent="0" eaLnBrk="1" hangingPunct="1">
              <a:spcBef>
                <a:spcPts val="575"/>
              </a:spcBef>
              <a:buFont typeface="Wingdings 2" pitchFamily="18" charset="2"/>
              <a:buChar char=""/>
            </a:pPr>
            <a:r>
              <a:rPr lang="en-US" altLang="zh-TW" sz="2000" smtClean="0">
                <a:solidFill>
                  <a:srgbClr val="FFFF00"/>
                </a:solidFill>
                <a:latin typeface="BiauKai"/>
                <a:ea typeface="BiauKai"/>
                <a:cs typeface="BiauKai"/>
              </a:rPr>
              <a:t>1)</a:t>
            </a:r>
            <a:r>
              <a:rPr lang="zh-CN" altLang="zh-TW" sz="2400" smtClean="0">
                <a:solidFill>
                  <a:srgbClr val="FFFF00"/>
                </a:solidFill>
                <a:latin typeface="BiauKai"/>
                <a:ea typeface="BiauKai"/>
                <a:cs typeface="BiauKai"/>
              </a:rPr>
              <a:t>醫療院所</a:t>
            </a:r>
            <a:endParaRPr lang="en-US" altLang="zh-CN" sz="2400" smtClean="0">
              <a:solidFill>
                <a:srgbClr val="FFFF00"/>
              </a:solidFill>
              <a:latin typeface="BiauKai"/>
              <a:ea typeface="BiauKai"/>
              <a:cs typeface="BiauKai"/>
            </a:endParaRPr>
          </a:p>
          <a:p>
            <a:pPr marL="0" indent="0" eaLnBrk="1" hangingPunct="1">
              <a:spcBef>
                <a:spcPts val="575"/>
              </a:spcBef>
              <a:buFont typeface="Wingdings 2" pitchFamily="18" charset="2"/>
              <a:buChar char=""/>
            </a:pPr>
            <a:r>
              <a:rPr lang="en-US" altLang="zh-TW" sz="2400" smtClean="0">
                <a:solidFill>
                  <a:srgbClr val="FFFF00"/>
                </a:solidFill>
                <a:latin typeface="BiauKai"/>
                <a:ea typeface="BiauKai"/>
                <a:cs typeface="BiauKai"/>
              </a:rPr>
              <a:t>2)</a:t>
            </a:r>
            <a:r>
              <a:rPr lang="zh-CN" altLang="zh-TW" sz="2400" smtClean="0">
                <a:solidFill>
                  <a:srgbClr val="FFFF00"/>
                </a:solidFill>
                <a:latin typeface="BiauKai"/>
                <a:ea typeface="BiauKai"/>
                <a:cs typeface="BiauKai"/>
              </a:rPr>
              <a:t>美容中心</a:t>
            </a:r>
            <a:endParaRPr lang="en-US" altLang="zh-CN" sz="2400" smtClean="0">
              <a:solidFill>
                <a:srgbClr val="FFFF00"/>
              </a:solidFill>
              <a:latin typeface="BiauKai"/>
              <a:ea typeface="BiauKai"/>
              <a:cs typeface="BiauKai"/>
            </a:endParaRPr>
          </a:p>
          <a:p>
            <a:pPr marL="0" indent="0" eaLnBrk="1" hangingPunct="1">
              <a:spcBef>
                <a:spcPts val="575"/>
              </a:spcBef>
              <a:buFont typeface="Wingdings 2" pitchFamily="18" charset="2"/>
              <a:buChar char=""/>
            </a:pPr>
            <a:r>
              <a:rPr lang="en-US" altLang="zh-TW" sz="2400" smtClean="0">
                <a:solidFill>
                  <a:srgbClr val="FFFF00"/>
                </a:solidFill>
                <a:latin typeface="BiauKai"/>
                <a:ea typeface="BiauKai"/>
                <a:cs typeface="BiauKai"/>
              </a:rPr>
              <a:t>3)</a:t>
            </a:r>
            <a:r>
              <a:rPr lang="zh-CN" altLang="zh-TW" sz="2400" smtClean="0">
                <a:solidFill>
                  <a:srgbClr val="FFFF00"/>
                </a:solidFill>
                <a:latin typeface="BiauKai"/>
                <a:ea typeface="BiauKai"/>
                <a:cs typeface="BiauKai"/>
              </a:rPr>
              <a:t>專櫃</a:t>
            </a:r>
            <a:endParaRPr lang="en-US" altLang="zh-CN" sz="2400" smtClean="0">
              <a:solidFill>
                <a:srgbClr val="FFFF00"/>
              </a:solidFill>
              <a:latin typeface="BiauKai"/>
              <a:ea typeface="BiauKai"/>
              <a:cs typeface="BiauKai"/>
            </a:endParaRPr>
          </a:p>
          <a:p>
            <a:pPr marL="0" indent="0" eaLnBrk="1" hangingPunct="1">
              <a:spcBef>
                <a:spcPts val="575"/>
              </a:spcBef>
              <a:buFont typeface="Wingdings 2" pitchFamily="18" charset="2"/>
              <a:buChar char=""/>
            </a:pPr>
            <a:r>
              <a:rPr lang="en-US" altLang="zh-TW" sz="2400" smtClean="0">
                <a:solidFill>
                  <a:srgbClr val="FFFF00"/>
                </a:solidFill>
                <a:latin typeface="BiauKai"/>
                <a:ea typeface="BiauKai"/>
                <a:cs typeface="BiauKai"/>
              </a:rPr>
              <a:t>4)</a:t>
            </a:r>
            <a:r>
              <a:rPr lang="zh-CN" altLang="zh-TW" sz="2400" smtClean="0">
                <a:solidFill>
                  <a:srgbClr val="FFFF00"/>
                </a:solidFill>
                <a:latin typeface="BiauKai"/>
                <a:ea typeface="BiauKai"/>
                <a:cs typeface="BiauKai"/>
              </a:rPr>
              <a:t>藥局</a:t>
            </a:r>
            <a:endParaRPr lang="en-US" altLang="zh-CN" sz="2400" smtClean="0">
              <a:solidFill>
                <a:srgbClr val="FFFF00"/>
              </a:solidFill>
              <a:latin typeface="BiauKai"/>
              <a:ea typeface="BiauKai"/>
              <a:cs typeface="BiauKai"/>
            </a:endParaRPr>
          </a:p>
          <a:p>
            <a:pPr marL="0" indent="0" eaLnBrk="1" hangingPunct="1">
              <a:spcBef>
                <a:spcPts val="575"/>
              </a:spcBef>
              <a:buFont typeface="Wingdings 2" pitchFamily="18" charset="2"/>
              <a:buChar char=""/>
            </a:pPr>
            <a:r>
              <a:rPr lang="en-US" altLang="zh-TW" sz="2400" smtClean="0">
                <a:solidFill>
                  <a:srgbClr val="FFFF00"/>
                </a:solidFill>
                <a:latin typeface="BiauKai"/>
                <a:ea typeface="BiauKai"/>
                <a:cs typeface="BiauKai"/>
              </a:rPr>
              <a:t>5)</a:t>
            </a:r>
            <a:r>
              <a:rPr lang="zh-CN" altLang="zh-TW" sz="2400" smtClean="0">
                <a:solidFill>
                  <a:srgbClr val="FFFF00"/>
                </a:solidFill>
                <a:latin typeface="BiauKai"/>
                <a:ea typeface="BiauKai"/>
                <a:cs typeface="BiauKai"/>
              </a:rPr>
              <a:t>化妝品公司</a:t>
            </a:r>
            <a:endParaRPr lang="en-US" altLang="zh-CN" sz="2400" smtClean="0">
              <a:solidFill>
                <a:srgbClr val="FFFF00"/>
              </a:solidFill>
              <a:latin typeface="BiauKai"/>
              <a:ea typeface="BiauKai"/>
              <a:cs typeface="BiauKai"/>
            </a:endParaRPr>
          </a:p>
          <a:p>
            <a:pPr marL="0" indent="0" eaLnBrk="1" hangingPunct="1">
              <a:spcBef>
                <a:spcPts val="575"/>
              </a:spcBef>
              <a:buFont typeface="Wingdings 2" pitchFamily="18" charset="2"/>
              <a:buChar char=""/>
            </a:pPr>
            <a:r>
              <a:rPr lang="en-US" altLang="zh-TW" sz="2400" smtClean="0">
                <a:solidFill>
                  <a:srgbClr val="FFFF00"/>
                </a:solidFill>
                <a:latin typeface="BiauKai"/>
                <a:ea typeface="BiauKai"/>
                <a:cs typeface="BiauKai"/>
              </a:rPr>
              <a:t>6)</a:t>
            </a:r>
            <a:r>
              <a:rPr lang="zh-CN" altLang="zh-TW" sz="2400" smtClean="0">
                <a:solidFill>
                  <a:srgbClr val="FFFF00"/>
                </a:solidFill>
                <a:latin typeface="BiauKai"/>
                <a:ea typeface="BiauKai"/>
                <a:cs typeface="BiauKai"/>
              </a:rPr>
              <a:t>儀器公司</a:t>
            </a:r>
            <a:endParaRPr lang="en-US" altLang="zh-CN" sz="2400" smtClean="0">
              <a:solidFill>
                <a:srgbClr val="FFFF00"/>
              </a:solidFill>
              <a:latin typeface="BiauKai"/>
              <a:ea typeface="BiauKai"/>
              <a:cs typeface="BiauKai"/>
            </a:endParaRPr>
          </a:p>
          <a:p>
            <a:pPr marL="0" indent="0" eaLnBrk="1" hangingPunct="1">
              <a:spcBef>
                <a:spcPts val="575"/>
              </a:spcBef>
              <a:buFont typeface="Wingdings" pitchFamily="2" charset="2"/>
              <a:buNone/>
            </a:pPr>
            <a:r>
              <a:rPr lang="zh-CN" altLang="zh-TW" sz="2000" smtClean="0">
                <a:latin typeface="BiauKai"/>
                <a:ea typeface="BiauKai"/>
                <a:cs typeface="BiauKai"/>
              </a:rPr>
              <a:t>莫不積極開發醫學美容療程、產品及服務造就</a:t>
            </a:r>
            <a:r>
              <a:rPr lang="zh-TW" altLang="zh-TW" sz="2000" smtClean="0">
                <a:latin typeface="BiauKai"/>
                <a:ea typeface="BiauKai"/>
                <a:cs typeface="BiauKai"/>
              </a:rPr>
              <a:t>兩岸</a:t>
            </a:r>
            <a:r>
              <a:rPr lang="zh-CN" altLang="zh-TW" sz="2000" smtClean="0">
                <a:latin typeface="BiauKai"/>
                <a:ea typeface="BiauKai"/>
                <a:cs typeface="BiauKai"/>
              </a:rPr>
              <a:t>醫學美容每年千億市場</a:t>
            </a:r>
            <a:r>
              <a:rPr lang="en-US" altLang="zh-TW" sz="2000" smtClean="0">
                <a:latin typeface="BiauKai"/>
                <a:ea typeface="BiauKai"/>
                <a:cs typeface="BiauKai"/>
              </a:rPr>
              <a:t>,</a:t>
            </a:r>
            <a:r>
              <a:rPr lang="zh-CN" altLang="zh-TW" sz="2000" smtClean="0">
                <a:latin typeface="BiauKai"/>
                <a:ea typeface="BiauKai"/>
                <a:cs typeface="BiauKai"/>
              </a:rPr>
              <a:t>然而國內教育體制</a:t>
            </a:r>
            <a:r>
              <a:rPr lang="en-US" altLang="zh-TW" sz="2000" smtClean="0">
                <a:latin typeface="BiauKai"/>
                <a:ea typeface="BiauKai"/>
                <a:cs typeface="BiauKai"/>
              </a:rPr>
              <a:t>,</a:t>
            </a:r>
            <a:r>
              <a:rPr lang="zh-CN" altLang="zh-TW" sz="2000" smtClean="0">
                <a:latin typeface="BiauKai"/>
                <a:ea typeface="BiauKai"/>
                <a:cs typeface="BiauKai"/>
              </a:rPr>
              <a:t>完全沒有培訓「醫學美容專業」的機制</a:t>
            </a:r>
            <a:r>
              <a:rPr lang="zh-CN" altLang="zh-TW" sz="2000" smtClean="0">
                <a:solidFill>
                  <a:srgbClr val="FFFF00"/>
                </a:solidFill>
                <a:latin typeface="BiauKai"/>
                <a:ea typeface="BiauKai"/>
                <a:cs typeface="BiauKai"/>
              </a:rPr>
              <a:t>因此醫學美容產業的相關從業人員其專業知識的培養往往依靠內部訓練機制或廠商提供的教育訓練</a:t>
            </a:r>
            <a:r>
              <a:rPr lang="en-US" altLang="zh-TW" sz="2000" smtClean="0">
                <a:solidFill>
                  <a:srgbClr val="FFFF00"/>
                </a:solidFill>
                <a:latin typeface="BiauKai"/>
                <a:ea typeface="BiauKai"/>
                <a:cs typeface="BiauKai"/>
              </a:rPr>
              <a:t>,</a:t>
            </a:r>
            <a:r>
              <a:rPr lang="zh-CN" altLang="zh-TW" sz="2000" smtClean="0">
                <a:solidFill>
                  <a:srgbClr val="FFFF00"/>
                </a:solidFill>
                <a:latin typeface="BiauKai"/>
                <a:ea typeface="BiauKai"/>
                <a:cs typeface="BiauKai"/>
              </a:rPr>
              <a:t>這樣的模式很難給予完備訓練而失之偏頗</a:t>
            </a:r>
            <a:r>
              <a:rPr lang="en-US" altLang="zh-TW" sz="2000" smtClean="0">
                <a:solidFill>
                  <a:srgbClr val="FFFF00"/>
                </a:solidFill>
                <a:latin typeface="BiauKai"/>
                <a:ea typeface="BiauKai"/>
                <a:cs typeface="BiauKai"/>
              </a:rPr>
              <a:t>.</a:t>
            </a:r>
            <a:endParaRPr lang="zh-TW" altLang="zh-TW" sz="2000" smtClean="0">
              <a:solidFill>
                <a:srgbClr val="FFFF00"/>
              </a:solidFill>
              <a:latin typeface="BiauKai"/>
              <a:ea typeface="BiauKai"/>
              <a:cs typeface="BiauKai"/>
            </a:endParaRPr>
          </a:p>
          <a:p>
            <a:pPr marL="0" indent="0" eaLnBrk="1" hangingPunct="1">
              <a:spcBef>
                <a:spcPts val="575"/>
              </a:spcBef>
              <a:buFont typeface="Wingdings 2" pitchFamily="18" charset="2"/>
              <a:buChar char=""/>
            </a:pPr>
            <a:endParaRPr lang="zh-TW" altLang="zh-TW" sz="2000" smtClean="0"/>
          </a:p>
          <a:p>
            <a:pPr marL="0" indent="0" eaLnBrk="1" hangingPunct="1">
              <a:spcBef>
                <a:spcPts val="575"/>
              </a:spcBef>
              <a:buFont typeface="Wingdings 2" pitchFamily="18" charset="2"/>
              <a:buChar char=""/>
            </a:pPr>
            <a:endParaRPr lang="zh-TW" altLang="en-US" sz="2000" smtClean="0">
              <a:latin typeface="BiauKai"/>
              <a:ea typeface="BiauKai"/>
              <a:cs typeface="BiauKai"/>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357188" y="642938"/>
            <a:ext cx="8229600" cy="1143000"/>
          </a:xfrm>
        </p:spPr>
        <p:txBody>
          <a:bodyPr>
            <a:normAutofit fontScale="90000"/>
          </a:bodyPr>
          <a:lstStyle/>
          <a:p>
            <a:pPr eaLnBrk="1" fontAlgn="auto" hangingPunct="1">
              <a:spcAft>
                <a:spcPts val="0"/>
              </a:spcAft>
              <a:defRPr/>
            </a:pPr>
            <a:r>
              <a:rPr lang="zh-TW" altLang="en-US" dirty="0" smtClean="0"/>
              <a:t>衛生署為推廣觀光醫美故指派其下分管</a:t>
            </a:r>
            <a:endParaRPr lang="zh-TW" altLang="en-US" dirty="0"/>
          </a:p>
        </p:txBody>
      </p:sp>
      <p:sp>
        <p:nvSpPr>
          <p:cNvPr id="71683" name="Rectangle 3"/>
          <p:cNvSpPr>
            <a:spLocks noGrp="1" noChangeArrowheads="1"/>
          </p:cNvSpPr>
          <p:nvPr>
            <p:ph type="body" idx="4294967295"/>
          </p:nvPr>
        </p:nvSpPr>
        <p:spPr>
          <a:xfrm>
            <a:off x="857250" y="2714625"/>
            <a:ext cx="8001000" cy="4572000"/>
          </a:xfrm>
        </p:spPr>
        <p:txBody>
          <a:bodyPr/>
          <a:lstStyle/>
          <a:p>
            <a:pPr eaLnBrk="1" hangingPunct="1">
              <a:buFontTx/>
              <a:buNone/>
              <a:defRPr/>
            </a:pPr>
            <a:r>
              <a:rPr lang="zh-TW" altLang="en-US" sz="3600" b="1" dirty="0" smtClean="0">
                <a:solidFill>
                  <a:srgbClr val="FFFF00"/>
                </a:solidFill>
                <a:latin typeface="+mn-ea"/>
                <a:ea typeface="+mn-ea"/>
              </a:rPr>
              <a:t>醫策：針對醫學美容診所品質進行認證</a:t>
            </a:r>
          </a:p>
          <a:p>
            <a:pPr eaLnBrk="1" hangingPunct="1">
              <a:buFontTx/>
              <a:buNone/>
              <a:defRPr/>
            </a:pPr>
            <a:r>
              <a:rPr lang="zh-TW" altLang="en-US" sz="3600" b="1" dirty="0" smtClean="0">
                <a:latin typeface="+mn-ea"/>
                <a:ea typeface="+mn-ea"/>
              </a:rPr>
              <a:t>私協：輔導送件移民署可辦理醫美簽證</a:t>
            </a:r>
          </a:p>
          <a:p>
            <a:pPr eaLnBrk="1" hangingPunct="1">
              <a:buFontTx/>
              <a:buNone/>
              <a:defRPr/>
            </a:pPr>
            <a:r>
              <a:rPr lang="zh-TW" altLang="en-US" sz="3600" b="1" dirty="0" smtClean="0">
                <a:solidFill>
                  <a:srgbClr val="FFFF00"/>
                </a:solidFill>
                <a:latin typeface="+mn-ea"/>
                <a:ea typeface="+mn-ea"/>
              </a:rPr>
              <a:t>外貿：將有認證標章醫美診所對外</a:t>
            </a:r>
            <a:r>
              <a:rPr lang="zh-TW" altLang="en-US" b="1" dirty="0" smtClean="0">
                <a:solidFill>
                  <a:srgbClr val="FFFF00"/>
                </a:solidFill>
                <a:latin typeface="+mn-ea"/>
                <a:ea typeface="+mn-ea"/>
              </a:rPr>
              <a:t>行銷</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idx="4294967295"/>
          </p:nvPr>
        </p:nvSpPr>
        <p:spPr/>
        <p:txBody>
          <a:bodyPr/>
          <a:lstStyle/>
          <a:p>
            <a:pPr eaLnBrk="1" hangingPunct="1">
              <a:defRPr/>
            </a:pPr>
            <a:r>
              <a:rPr lang="zh-TW" altLang="en-US" b="1" smtClean="0"/>
              <a:t>認證基準</a:t>
            </a:r>
          </a:p>
        </p:txBody>
      </p:sp>
      <p:sp>
        <p:nvSpPr>
          <p:cNvPr id="69635" name="Rectangle 3"/>
          <p:cNvSpPr>
            <a:spLocks noGrp="1" noChangeArrowheads="1"/>
          </p:cNvSpPr>
          <p:nvPr>
            <p:ph type="body" idx="4294967295"/>
          </p:nvPr>
        </p:nvSpPr>
        <p:spPr>
          <a:xfrm>
            <a:off x="457200" y="1600200"/>
            <a:ext cx="8686800" cy="5029200"/>
          </a:xfrm>
        </p:spPr>
        <p:txBody>
          <a:bodyPr/>
          <a:lstStyle/>
          <a:p>
            <a:pPr eaLnBrk="1" hangingPunct="1">
              <a:buFontTx/>
              <a:buNone/>
            </a:pPr>
            <a:r>
              <a:rPr lang="zh-TW" altLang="en-US" smtClean="0"/>
              <a:t>認證基準共分三章</a:t>
            </a:r>
            <a:r>
              <a:rPr lang="en-US" altLang="zh-TW" smtClean="0"/>
              <a:t>25</a:t>
            </a:r>
            <a:r>
              <a:rPr lang="zh-TW" altLang="en-US" smtClean="0"/>
              <a:t>條基準：</a:t>
            </a:r>
          </a:p>
          <a:p>
            <a:pPr eaLnBrk="1" hangingPunct="1">
              <a:buFontTx/>
              <a:buNone/>
            </a:pPr>
            <a:endParaRPr lang="zh-TW" altLang="en-US" smtClean="0"/>
          </a:p>
          <a:p>
            <a:pPr eaLnBrk="1" hangingPunct="1">
              <a:buFont typeface="Wingdings 2" pitchFamily="18" charset="2"/>
              <a:buNone/>
            </a:pPr>
            <a:r>
              <a:rPr lang="zh-TW" altLang="en-US" sz="2800" smtClean="0"/>
              <a:t>第一章：</a:t>
            </a:r>
            <a:r>
              <a:rPr lang="zh-TW" altLang="en-US" sz="2800" smtClean="0">
                <a:solidFill>
                  <a:srgbClr val="FFFF00"/>
                </a:solidFill>
              </a:rPr>
              <a:t>組織運作</a:t>
            </a:r>
            <a:r>
              <a:rPr lang="zh-TW" altLang="en-US" sz="2800" smtClean="0"/>
              <a:t>與</a:t>
            </a:r>
            <a:r>
              <a:rPr lang="zh-TW" altLang="en-US" sz="2800" smtClean="0">
                <a:solidFill>
                  <a:srgbClr val="FFFF00"/>
                </a:solidFill>
              </a:rPr>
              <a:t>儀器設備管理</a:t>
            </a:r>
          </a:p>
          <a:p>
            <a:pPr eaLnBrk="1" hangingPunct="1">
              <a:buFontTx/>
              <a:buNone/>
            </a:pPr>
            <a:r>
              <a:rPr lang="zh-TW" altLang="en-US" sz="2800" smtClean="0"/>
              <a:t>   </a:t>
            </a:r>
            <a:r>
              <a:rPr lang="en-US" altLang="zh-TW" sz="2800" smtClean="0"/>
              <a:t>(</a:t>
            </a:r>
            <a:r>
              <a:rPr lang="zh-TW" altLang="en-US" sz="2800" smtClean="0"/>
              <a:t>結構面</a:t>
            </a:r>
            <a:r>
              <a:rPr lang="en-US" altLang="zh-TW" sz="2800" smtClean="0"/>
              <a:t>)</a:t>
            </a:r>
          </a:p>
          <a:p>
            <a:pPr eaLnBrk="1" hangingPunct="1">
              <a:buFont typeface="Wingdings 2" pitchFamily="18" charset="2"/>
              <a:buNone/>
            </a:pPr>
            <a:r>
              <a:rPr lang="zh-TW" altLang="en-US" sz="2800" smtClean="0"/>
              <a:t>第二章：專業及安全的</a:t>
            </a:r>
            <a:r>
              <a:rPr lang="zh-TW" altLang="en-US" sz="2800" smtClean="0">
                <a:solidFill>
                  <a:srgbClr val="FFFF00"/>
                </a:solidFill>
              </a:rPr>
              <a:t>醫療行為</a:t>
            </a:r>
          </a:p>
          <a:p>
            <a:pPr eaLnBrk="1" hangingPunct="1">
              <a:buFontTx/>
              <a:buNone/>
            </a:pPr>
            <a:r>
              <a:rPr lang="zh-TW" altLang="en-US" sz="2800" smtClean="0"/>
              <a:t>   </a:t>
            </a:r>
            <a:r>
              <a:rPr lang="en-US" altLang="zh-TW" sz="2800" smtClean="0"/>
              <a:t>(</a:t>
            </a:r>
            <a:r>
              <a:rPr lang="zh-TW" altLang="en-US" b="1" smtClean="0"/>
              <a:t>技術面</a:t>
            </a:r>
            <a:r>
              <a:rPr lang="en-US" altLang="zh-TW" sz="2800" smtClean="0"/>
              <a:t>)</a:t>
            </a:r>
          </a:p>
          <a:p>
            <a:pPr eaLnBrk="1" hangingPunct="1">
              <a:buFontTx/>
              <a:buNone/>
            </a:pPr>
            <a:r>
              <a:rPr lang="zh-TW" altLang="en-US" sz="2800" smtClean="0"/>
              <a:t>第三章：</a:t>
            </a:r>
            <a:r>
              <a:rPr lang="zh-TW" altLang="en-US" sz="2800" smtClean="0">
                <a:solidFill>
                  <a:srgbClr val="FFFF00"/>
                </a:solidFill>
              </a:rPr>
              <a:t>品質提升與成果</a:t>
            </a:r>
          </a:p>
          <a:p>
            <a:pPr eaLnBrk="1" hangingPunct="1">
              <a:buFontTx/>
              <a:buNone/>
            </a:pPr>
            <a:r>
              <a:rPr lang="zh-TW" altLang="en-US" sz="2800" smtClean="0"/>
              <a:t>   </a:t>
            </a:r>
            <a:r>
              <a:rPr lang="en-US" altLang="zh-TW" sz="2800" smtClean="0"/>
              <a:t>(</a:t>
            </a:r>
            <a:r>
              <a:rPr lang="zh-TW" altLang="en-US" sz="2800" smtClean="0"/>
              <a:t>結果面</a:t>
            </a:r>
            <a:r>
              <a:rPr lang="en-US" altLang="zh-TW" sz="2800" smtClean="0"/>
              <a: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idx="4294967295"/>
          </p:nvPr>
        </p:nvSpPr>
        <p:spPr/>
        <p:txBody>
          <a:bodyPr/>
          <a:lstStyle/>
          <a:p>
            <a:pPr eaLnBrk="1" hangingPunct="1">
              <a:defRPr/>
            </a:pPr>
            <a:r>
              <a:rPr lang="zh-TW" altLang="en-US" b="1" dirty="0" smtClean="0"/>
              <a:t>醫美簽證正式認證 </a:t>
            </a:r>
            <a:r>
              <a:rPr lang="en-US" altLang="zh-TW" b="1" dirty="0" smtClean="0"/>
              <a:t>2013</a:t>
            </a:r>
            <a:r>
              <a:rPr lang="zh-TW" altLang="en-US" b="1" dirty="0" smtClean="0"/>
              <a:t> 啟動</a:t>
            </a:r>
            <a:r>
              <a:rPr lang="en-US" altLang="zh-TW" b="1" dirty="0" smtClean="0"/>
              <a:t> </a:t>
            </a:r>
            <a:endParaRPr lang="zh-TW" altLang="en-US" b="1" dirty="0" smtClean="0"/>
          </a:p>
        </p:txBody>
      </p:sp>
      <p:sp>
        <p:nvSpPr>
          <p:cNvPr id="68611" name="Rectangle 3"/>
          <p:cNvSpPr>
            <a:spLocks noGrp="1" noChangeArrowheads="1"/>
          </p:cNvSpPr>
          <p:nvPr>
            <p:ph type="body" idx="4294967295"/>
          </p:nvPr>
        </p:nvSpPr>
        <p:spPr/>
        <p:txBody>
          <a:bodyPr/>
          <a:lstStyle/>
          <a:p>
            <a:pPr eaLnBrk="1" hangingPunct="1"/>
            <a:r>
              <a:rPr lang="zh-TW" altLang="en-US" smtClean="0">
                <a:solidFill>
                  <a:srgbClr val="FFFF00"/>
                </a:solidFill>
              </a:rPr>
              <a:t>通過第一次認證，授予兩年有效期之認證</a:t>
            </a:r>
          </a:p>
          <a:p>
            <a:pPr eaLnBrk="1" hangingPunct="1"/>
            <a:r>
              <a:rPr lang="zh-TW" altLang="en-US" smtClean="0">
                <a:solidFill>
                  <a:srgbClr val="FFFF00"/>
                </a:solidFill>
              </a:rPr>
              <a:t>再次通過認證，授予三年效期之認證</a:t>
            </a:r>
            <a:endParaRPr lang="zh-TW" altLang="en-US" smtClean="0"/>
          </a:p>
          <a:p>
            <a:pPr eaLnBrk="1" hangingPunct="1"/>
            <a:r>
              <a:rPr lang="zh-TW" altLang="en-US" smtClean="0">
                <a:solidFill>
                  <a:srgbClr val="FFFF00"/>
                </a:solidFill>
              </a:rPr>
              <a:t>好處：公開頒證儀式，作為業界之標竿。</a:t>
            </a:r>
            <a:endParaRPr lang="en-US" altLang="zh-TW" smtClean="0">
              <a:solidFill>
                <a:srgbClr val="FFFF00"/>
              </a:solidFill>
            </a:endParaRPr>
          </a:p>
          <a:p>
            <a:pPr eaLnBrk="1" hangingPunct="1"/>
            <a:r>
              <a:rPr lang="zh-TW" altLang="en-US" smtClean="0"/>
              <a:t>獲得衛生署和外貿對外行銷機會</a:t>
            </a:r>
            <a:r>
              <a:rPr lang="en-US" altLang="zh-TW" smtClean="0"/>
              <a:t>,</a:t>
            </a:r>
            <a:r>
              <a:rPr lang="zh-TW" altLang="en-US" smtClean="0"/>
              <a:t>取得較好行銷資源。</a:t>
            </a:r>
          </a:p>
          <a:p>
            <a:pPr eaLnBrk="1" hangingPunct="1"/>
            <a:endParaRPr lang="en-US" altLang="zh-TW"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78851"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t>台灣諾貝爾醫療集團簡介</a:t>
            </a:r>
            <a:endParaRPr lang="en-US" altLang="zh-TW" smtClean="0"/>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醫療管理發展經驗</a:t>
            </a:r>
            <a:endParaRPr lang="en-US" altLang="zh-TW" smtClean="0"/>
          </a:p>
          <a:p>
            <a:pPr marL="812800" indent="-812800" eaLnBrk="1" hangingPunct="1">
              <a:buFont typeface="新細明體" pitchFamily="18" charset="-120"/>
              <a:buAutoNum type="ea1ChtPeriod"/>
              <a:tabLst>
                <a:tab pos="1703388" algn="l"/>
              </a:tabLst>
            </a:pPr>
            <a:r>
              <a:rPr lang="zh-TW" altLang="en-US" smtClean="0">
                <a:cs typeface="Times New Roman" pitchFamily="18" charset="0"/>
              </a:rPr>
              <a:t>台湾微整型美容医學会</a:t>
            </a:r>
            <a:r>
              <a:rPr lang="zh-TW" altLang="en-US" smtClean="0"/>
              <a:t>簡介</a:t>
            </a:r>
            <a:endParaRPr lang="en-US" altLang="zh-TW" smtClean="0">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醫美行業現況及</a:t>
            </a:r>
            <a:r>
              <a:rPr lang="zh-TW" altLang="en-US" b="1" smtClean="0">
                <a:latin typeface="Arial" pitchFamily="34" charset="0"/>
              </a:rPr>
              <a:t>監管</a:t>
            </a:r>
            <a:endParaRPr lang="en-US" altLang="zh-TW" b="1" smtClean="0">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solidFill>
                  <a:srgbClr val="FFFF00"/>
                </a:solidFill>
                <a:latin typeface="Arial" pitchFamily="34" charset="0"/>
              </a:rPr>
              <a:t>台灣</a:t>
            </a:r>
            <a:r>
              <a:rPr lang="zh-TW" altLang="en-US" smtClean="0">
                <a:solidFill>
                  <a:srgbClr val="FFFF00"/>
                </a:solidFill>
              </a:rPr>
              <a:t>醫美行業管理及營銷</a:t>
            </a:r>
            <a:endParaRPr lang="en-US" altLang="zh-TW" smtClean="0">
              <a:solidFill>
                <a:srgbClr val="FFFF00"/>
              </a:solidFill>
            </a:endParaRPr>
          </a:p>
          <a:p>
            <a:pPr marL="812800" indent="-812800" eaLnBrk="1" hangingPunct="1">
              <a:buFont typeface="新細明體" pitchFamily="18" charset="-120"/>
              <a:buAutoNum type="ea1ChtPeriod"/>
              <a:tabLst>
                <a:tab pos="1703388" algn="l"/>
              </a:tabLst>
            </a:pPr>
            <a:r>
              <a:rPr lang="zh-TW" altLang="en-US" smtClean="0"/>
              <a:t>推動海峽兩岸醫療合作</a:t>
            </a:r>
            <a:endParaRPr lang="en-US" altLang="zh-TW" smtClean="0"/>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5" descr="http://dnaexchange.files.wordpress.com/2010/02/1.jpg"/>
          <p:cNvPicPr>
            <a:picLocks noChangeAspect="1" noChangeArrowheads="1"/>
          </p:cNvPicPr>
          <p:nvPr/>
        </p:nvPicPr>
        <p:blipFill>
          <a:blip r:embed="rId2"/>
          <a:srcRect/>
          <a:stretch>
            <a:fillRect/>
          </a:stretch>
        </p:blipFill>
        <p:spPr bwMode="auto">
          <a:xfrm>
            <a:off x="684213" y="1266825"/>
            <a:ext cx="8064500" cy="4876800"/>
          </a:xfrm>
          <a:prstGeom prst="rect">
            <a:avLst/>
          </a:prstGeom>
          <a:noFill/>
          <a:ln w="9525">
            <a:noFill/>
            <a:miter lim="800000"/>
            <a:headEnd/>
            <a:tailEnd/>
          </a:ln>
        </p:spPr>
      </p:pic>
      <p:sp>
        <p:nvSpPr>
          <p:cNvPr id="5" name="標題 1"/>
          <p:cNvSpPr txBox="1">
            <a:spLocks/>
          </p:cNvSpPr>
          <p:nvPr/>
        </p:nvSpPr>
        <p:spPr bwMode="auto">
          <a:xfrm>
            <a:off x="755650" y="274638"/>
            <a:ext cx="7931150" cy="706437"/>
          </a:xfrm>
          <a:prstGeom prst="rect">
            <a:avLst/>
          </a:prstGeom>
          <a:solidFill>
            <a:schemeClr val="bg1"/>
          </a:solidFill>
          <a:ln>
            <a:noFill/>
          </a:ln>
          <a:extLst>
            <a:ext uri="{91240B29-F687-4F45-9708-019B960494DF}"/>
          </a:extLst>
        </p:spPr>
        <p:txBody>
          <a:bodyPr anchor="ctr"/>
          <a:lstStyle>
            <a:defPPr>
              <a:defRPr lang="zh-TW"/>
            </a:defPPr>
            <a:lvl1pPr algn="ctr" eaLnBrk="0" hangingPunct="0">
              <a:defRPr sz="40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defRPr>
            </a:lvl1pPr>
            <a:lvl2pPr algn="ctr" eaLnBrk="0" hangingPunct="0">
              <a:defRPr sz="4400">
                <a:solidFill>
                  <a:schemeClr val="tx1"/>
                </a:solidFill>
                <a:latin typeface="Calibri" pitchFamily="34" charset="0"/>
                <a:ea typeface="新細明體" pitchFamily="18" charset="-120"/>
              </a:defRPr>
            </a:lvl2pPr>
            <a:lvl3pPr algn="ctr" eaLnBrk="0" hangingPunct="0">
              <a:defRPr sz="4400">
                <a:solidFill>
                  <a:schemeClr val="tx1"/>
                </a:solidFill>
                <a:latin typeface="Calibri" pitchFamily="34" charset="0"/>
                <a:ea typeface="新細明體" pitchFamily="18" charset="-120"/>
              </a:defRPr>
            </a:lvl3pPr>
            <a:lvl4pPr algn="ctr" eaLnBrk="0" hangingPunct="0">
              <a:defRPr sz="4400">
                <a:solidFill>
                  <a:schemeClr val="tx1"/>
                </a:solidFill>
                <a:latin typeface="Calibri" pitchFamily="34" charset="0"/>
                <a:ea typeface="新細明體" pitchFamily="18" charset="-120"/>
              </a:defRPr>
            </a:lvl4pPr>
            <a:lvl5pPr algn="ctr" eaLnBrk="0" hangingPunct="0">
              <a:defRPr sz="4400">
                <a:solidFill>
                  <a:schemeClr val="tx1"/>
                </a:solidFill>
                <a:latin typeface="Calibri" pitchFamily="34" charset="0"/>
                <a:ea typeface="新細明體" pitchFamily="18" charset="-120"/>
              </a:defRPr>
            </a:lvl5pPr>
            <a:lvl6pPr marL="457200" algn="ctr" fontAlgn="base">
              <a:spcBef>
                <a:spcPct val="0"/>
              </a:spcBef>
              <a:spcAft>
                <a:spcPct val="0"/>
              </a:spcAft>
              <a:defRPr sz="4400">
                <a:solidFill>
                  <a:schemeClr val="tx1"/>
                </a:solidFill>
                <a:latin typeface="Calibri" pitchFamily="34" charset="0"/>
                <a:ea typeface="新細明體" pitchFamily="18" charset="-120"/>
              </a:defRPr>
            </a:lvl6pPr>
            <a:lvl7pPr marL="914400" algn="ctr" fontAlgn="base">
              <a:spcBef>
                <a:spcPct val="0"/>
              </a:spcBef>
              <a:spcAft>
                <a:spcPct val="0"/>
              </a:spcAft>
              <a:defRPr sz="4400">
                <a:solidFill>
                  <a:schemeClr val="tx1"/>
                </a:solidFill>
                <a:latin typeface="Calibri" pitchFamily="34" charset="0"/>
                <a:ea typeface="新細明體" pitchFamily="18" charset="-120"/>
              </a:defRPr>
            </a:lvl7pPr>
            <a:lvl8pPr marL="1371600" algn="ctr" fontAlgn="base">
              <a:spcBef>
                <a:spcPct val="0"/>
              </a:spcBef>
              <a:spcAft>
                <a:spcPct val="0"/>
              </a:spcAft>
              <a:defRPr sz="4400">
                <a:solidFill>
                  <a:schemeClr val="tx1"/>
                </a:solidFill>
                <a:latin typeface="Calibri" pitchFamily="34" charset="0"/>
                <a:ea typeface="新細明體" pitchFamily="18" charset="-120"/>
              </a:defRPr>
            </a:lvl8pPr>
            <a:lvl9pPr marL="1828800" algn="ctr" fontAlgn="base">
              <a:spcBef>
                <a:spcPct val="0"/>
              </a:spcBef>
              <a:spcAft>
                <a:spcPct val="0"/>
              </a:spcAft>
              <a:defRPr sz="4400">
                <a:solidFill>
                  <a:schemeClr val="tx1"/>
                </a:solidFill>
                <a:latin typeface="Calibri" pitchFamily="34" charset="0"/>
                <a:ea typeface="新細明體" pitchFamily="18" charset="-120"/>
              </a:defRPr>
            </a:lvl9pPr>
          </a:lstStyle>
          <a:p>
            <a:pPr>
              <a:defRPr/>
            </a:pPr>
            <a:r>
              <a:rPr lang="zh-TW" altLang="zh-TW" dirty="0" smtClean="0">
                <a:solidFill>
                  <a:schemeClr val="tx1"/>
                </a:solidFill>
              </a:rPr>
              <a:t>醫</a:t>
            </a:r>
            <a:r>
              <a:rPr lang="zh-TW" altLang="en-US" dirty="0" smtClean="0">
                <a:solidFill>
                  <a:schemeClr val="tx1"/>
                </a:solidFill>
              </a:rPr>
              <a:t>學美容經營與管理探討</a:t>
            </a:r>
            <a:endParaRPr lang="en-US" altLang="zh-TW" dirty="0" smtClean="0">
              <a:solidFill>
                <a:schemeClr val="tx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7" descr="One man between past and future.">
            <a:hlinkClick r:id="rId2"/>
          </p:cNvPr>
          <p:cNvPicPr>
            <a:picLocks noChangeAspect="1" noChangeArrowheads="1"/>
          </p:cNvPicPr>
          <p:nvPr/>
        </p:nvPicPr>
        <p:blipFill>
          <a:blip r:embed="rId3"/>
          <a:srcRect/>
          <a:stretch>
            <a:fillRect/>
          </a:stretch>
        </p:blipFill>
        <p:spPr bwMode="auto">
          <a:xfrm>
            <a:off x="2051050" y="2420938"/>
            <a:ext cx="5113338" cy="3392487"/>
          </a:xfrm>
          <a:prstGeom prst="rect">
            <a:avLst/>
          </a:prstGeom>
          <a:noFill/>
          <a:ln w="9525">
            <a:noFill/>
            <a:miter lim="800000"/>
            <a:headEnd/>
            <a:tailEnd/>
          </a:ln>
        </p:spPr>
      </p:pic>
      <p:sp>
        <p:nvSpPr>
          <p:cNvPr id="4" name="投影片編號版面配置區 3"/>
          <p:cNvSpPr>
            <a:spLocks noGrp="1"/>
          </p:cNvSpPr>
          <p:nvPr>
            <p:ph type="sldNum" sz="quarter" idx="12"/>
          </p:nvPr>
        </p:nvSpPr>
        <p:spPr/>
        <p:txBody>
          <a:bodyPr/>
          <a:lstStyle/>
          <a:p>
            <a:pPr>
              <a:defRPr/>
            </a:pPr>
            <a:fld id="{006A032A-0361-41FB-B14F-64DF7E4E948C}" type="slidenum">
              <a:rPr lang="zh-TW" altLang="en-US" smtClean="0"/>
              <a:pPr>
                <a:defRPr/>
              </a:pPr>
              <a:t>66</a:t>
            </a:fld>
            <a:endParaRPr lang="zh-TW"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7"/>
          <p:cNvGrpSpPr>
            <a:grpSpLocks/>
          </p:cNvGrpSpPr>
          <p:nvPr/>
        </p:nvGrpSpPr>
        <p:grpSpPr bwMode="auto">
          <a:xfrm>
            <a:off x="655638" y="2349500"/>
            <a:ext cx="8262937" cy="4008438"/>
            <a:chOff x="655638" y="2349500"/>
            <a:chExt cx="8262937" cy="4008438"/>
          </a:xfrm>
        </p:grpSpPr>
        <p:cxnSp>
          <p:nvCxnSpPr>
            <p:cNvPr id="4" name="直線接點 3"/>
            <p:cNvCxnSpPr/>
            <p:nvPr/>
          </p:nvCxnSpPr>
          <p:spPr>
            <a:xfrm rot="5400000">
              <a:off x="-224631" y="4353719"/>
              <a:ext cx="40084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線接點 4"/>
            <p:cNvCxnSpPr/>
            <p:nvPr/>
          </p:nvCxnSpPr>
          <p:spPr>
            <a:xfrm>
              <a:off x="1465263" y="5516563"/>
              <a:ext cx="74533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a:off x="3546475" y="3213100"/>
              <a:ext cx="0" cy="2884488"/>
            </a:xfrm>
            <a:prstGeom prst="line">
              <a:avLst/>
            </a:prstGeom>
            <a:ln>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4654550" y="3213100"/>
              <a:ext cx="0" cy="2884488"/>
            </a:xfrm>
            <a:prstGeom prst="line">
              <a:avLst/>
            </a:prstGeom>
            <a:ln>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a:off x="5999163" y="3781425"/>
              <a:ext cx="0" cy="2316163"/>
            </a:xfrm>
            <a:prstGeom prst="line">
              <a:avLst/>
            </a:prstGeom>
            <a:ln>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95266" name="文字方塊 11"/>
            <p:cNvSpPr txBox="1">
              <a:spLocks noChangeArrowheads="1"/>
            </p:cNvSpPr>
            <p:nvPr/>
          </p:nvSpPr>
          <p:spPr bwMode="auto">
            <a:xfrm>
              <a:off x="655638" y="2871906"/>
              <a:ext cx="809625" cy="984250"/>
            </a:xfrm>
            <a:prstGeom prst="rect">
              <a:avLst/>
            </a:prstGeom>
            <a:noFill/>
            <a:ln w="9525">
              <a:noFill/>
              <a:miter lim="800000"/>
              <a:headEnd/>
              <a:tailEnd/>
            </a:ln>
          </p:spPr>
          <p:txBody>
            <a:bodyPr vert="eaVert">
              <a:spAutoFit/>
            </a:bodyPr>
            <a:lstStyle/>
            <a:p>
              <a:r>
                <a:rPr kumimoji="0" lang="zh-TW" altLang="en-US">
                  <a:solidFill>
                    <a:srgbClr val="000000"/>
                  </a:solidFill>
                  <a:latin typeface="標楷體" pitchFamily="65" charset="-120"/>
                  <a:ea typeface="標楷體" pitchFamily="65" charset="-120"/>
                </a:rPr>
                <a:t>成長率</a:t>
              </a:r>
            </a:p>
          </p:txBody>
        </p:sp>
        <p:sp>
          <p:nvSpPr>
            <p:cNvPr id="21" name="手繪多邊形 20"/>
            <p:cNvSpPr/>
            <p:nvPr/>
          </p:nvSpPr>
          <p:spPr>
            <a:xfrm>
              <a:off x="1908175" y="2949575"/>
              <a:ext cx="6116638" cy="2424113"/>
            </a:xfrm>
            <a:custGeom>
              <a:avLst/>
              <a:gdLst>
                <a:gd name="connsiteX0" fmla="*/ 0 w 5486400"/>
                <a:gd name="connsiteY0" fmla="*/ 1597660 h 1597660"/>
                <a:gd name="connsiteX1" fmla="*/ 1737360 w 5486400"/>
                <a:gd name="connsiteY1" fmla="*/ 88900 h 1597660"/>
                <a:gd name="connsiteX2" fmla="*/ 4937760 w 5486400"/>
                <a:gd name="connsiteY2" fmla="*/ 1064260 h 1597660"/>
                <a:gd name="connsiteX3" fmla="*/ 5486400 w 5486400"/>
                <a:gd name="connsiteY3" fmla="*/ 1231900 h 1597660"/>
                <a:gd name="connsiteX4" fmla="*/ 5486400 w 5486400"/>
                <a:gd name="connsiteY4" fmla="*/ 1231900 h 1597660"/>
                <a:gd name="connsiteX5" fmla="*/ 5486400 w 5486400"/>
                <a:gd name="connsiteY5" fmla="*/ 1231900 h 159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400" h="1597660">
                  <a:moveTo>
                    <a:pt x="0" y="1597660"/>
                  </a:moveTo>
                  <a:cubicBezTo>
                    <a:pt x="457200" y="887730"/>
                    <a:pt x="914400" y="177800"/>
                    <a:pt x="1737360" y="88900"/>
                  </a:cubicBezTo>
                  <a:cubicBezTo>
                    <a:pt x="2560320" y="0"/>
                    <a:pt x="4937760" y="1064260"/>
                    <a:pt x="4937760" y="1064260"/>
                  </a:cubicBezTo>
                  <a:lnTo>
                    <a:pt x="5486400" y="1231900"/>
                  </a:lnTo>
                  <a:lnTo>
                    <a:pt x="5486400" y="1231900"/>
                  </a:lnTo>
                  <a:lnTo>
                    <a:pt x="5486400" y="123190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kumimoji="0" lang="zh-TW" altLang="en-US">
                <a:solidFill>
                  <a:prstClr val="black"/>
                </a:solidFill>
              </a:endParaRPr>
            </a:p>
          </p:txBody>
        </p:sp>
      </p:grpSp>
      <p:grpSp>
        <p:nvGrpSpPr>
          <p:cNvPr id="7" name="群組 29"/>
          <p:cNvGrpSpPr>
            <a:grpSpLocks/>
          </p:cNvGrpSpPr>
          <p:nvPr/>
        </p:nvGrpSpPr>
        <p:grpSpPr bwMode="auto">
          <a:xfrm>
            <a:off x="4787900" y="2133600"/>
            <a:ext cx="3084513" cy="977900"/>
            <a:chOff x="4788024" y="2132856"/>
            <a:chExt cx="3084394" cy="978833"/>
          </a:xfrm>
        </p:grpSpPr>
        <p:sp>
          <p:nvSpPr>
            <p:cNvPr id="2" name="手繪多邊形 1"/>
            <p:cNvSpPr/>
            <p:nvPr/>
          </p:nvSpPr>
          <p:spPr>
            <a:xfrm>
              <a:off x="4788024" y="3097388"/>
              <a:ext cx="3084394" cy="14301"/>
            </a:xfrm>
            <a:custGeom>
              <a:avLst/>
              <a:gdLst>
                <a:gd name="connsiteX0" fmla="*/ 0 w 3084394"/>
                <a:gd name="connsiteY0" fmla="*/ 0 h 13647"/>
                <a:gd name="connsiteX1" fmla="*/ 2906973 w 3084394"/>
                <a:gd name="connsiteY1" fmla="*/ 13647 h 13647"/>
                <a:gd name="connsiteX2" fmla="*/ 3084394 w 3084394"/>
                <a:gd name="connsiteY2" fmla="*/ 13647 h 13647"/>
                <a:gd name="connsiteX3" fmla="*/ 3084394 w 3084394"/>
                <a:gd name="connsiteY3" fmla="*/ 13647 h 13647"/>
                <a:gd name="connsiteX4" fmla="*/ 3084394 w 3084394"/>
                <a:gd name="connsiteY4" fmla="*/ 13647 h 13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4394" h="13647">
                  <a:moveTo>
                    <a:pt x="0" y="0"/>
                  </a:moveTo>
                  <a:lnTo>
                    <a:pt x="2906973" y="13647"/>
                  </a:lnTo>
                  <a:lnTo>
                    <a:pt x="3084394" y="13647"/>
                  </a:lnTo>
                  <a:lnTo>
                    <a:pt x="3084394" y="13647"/>
                  </a:lnTo>
                  <a:lnTo>
                    <a:pt x="3084394" y="13647"/>
                  </a:lnTo>
                </a:path>
              </a:pathLst>
            </a:custGeom>
            <a:solidFill>
              <a:schemeClr val="bg2">
                <a:lumMod val="50000"/>
              </a:schemeClr>
            </a:solidFill>
            <a:ln w="76200">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6" name="手繪多邊形 5"/>
            <p:cNvSpPr/>
            <p:nvPr/>
          </p:nvSpPr>
          <p:spPr>
            <a:xfrm>
              <a:off x="4788024" y="2132856"/>
              <a:ext cx="2852628" cy="873958"/>
            </a:xfrm>
            <a:custGeom>
              <a:avLst/>
              <a:gdLst>
                <a:gd name="connsiteX0" fmla="*/ 0 w 2852382"/>
                <a:gd name="connsiteY0" fmla="*/ 873457 h 873457"/>
                <a:gd name="connsiteX1" fmla="*/ 1364776 w 2852382"/>
                <a:gd name="connsiteY1" fmla="*/ 668740 h 873457"/>
                <a:gd name="connsiteX2" fmla="*/ 2852382 w 2852382"/>
                <a:gd name="connsiteY2" fmla="*/ 0 h 873457"/>
              </a:gdLst>
              <a:ahLst/>
              <a:cxnLst>
                <a:cxn ang="0">
                  <a:pos x="connsiteX0" y="connsiteY0"/>
                </a:cxn>
                <a:cxn ang="0">
                  <a:pos x="connsiteX1" y="connsiteY1"/>
                </a:cxn>
                <a:cxn ang="0">
                  <a:pos x="connsiteX2" y="connsiteY2"/>
                </a:cxn>
              </a:cxnLst>
              <a:rect l="l" t="t" r="r" b="b"/>
              <a:pathLst>
                <a:path w="2852382" h="873457">
                  <a:moveTo>
                    <a:pt x="0" y="873457"/>
                  </a:moveTo>
                  <a:cubicBezTo>
                    <a:pt x="444689" y="843886"/>
                    <a:pt x="889379" y="814316"/>
                    <a:pt x="1364776" y="668740"/>
                  </a:cubicBezTo>
                  <a:cubicBezTo>
                    <a:pt x="1840173" y="523164"/>
                    <a:pt x="2346277" y="261582"/>
                    <a:pt x="2852382" y="0"/>
                  </a:cubicBezTo>
                </a:path>
              </a:pathLst>
            </a:custGeom>
            <a:noFill/>
            <a:ln w="76200">
              <a:solidFill>
                <a:srgbClr val="00B050"/>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27" name="爆炸 2 26"/>
          <p:cNvSpPr/>
          <p:nvPr/>
        </p:nvSpPr>
        <p:spPr>
          <a:xfrm>
            <a:off x="3686175" y="1557338"/>
            <a:ext cx="2757488" cy="1635125"/>
          </a:xfrm>
          <a:prstGeom prst="irregularSeal2">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400" b="1" dirty="0">
                <a:solidFill>
                  <a:schemeClr val="tx1"/>
                </a:solidFill>
                <a:latin typeface="微軟正黑體" pitchFamily="34" charset="-120"/>
                <a:ea typeface="微軟正黑體" pitchFamily="34" charset="-120"/>
              </a:rPr>
              <a:t>管理</a:t>
            </a:r>
            <a:r>
              <a:rPr lang="en-US" altLang="zh-TW" sz="2400" b="1" dirty="0">
                <a:solidFill>
                  <a:schemeClr val="tx1"/>
                </a:solidFill>
                <a:latin typeface="微軟正黑體" pitchFamily="34" charset="-120"/>
                <a:ea typeface="微軟正黑體" pitchFamily="34" charset="-120"/>
              </a:rPr>
              <a:t>&amp;</a:t>
            </a:r>
          </a:p>
          <a:p>
            <a:pPr algn="ctr">
              <a:defRPr/>
            </a:pPr>
            <a:r>
              <a:rPr lang="zh-TW" altLang="en-US" sz="2400" b="1" dirty="0">
                <a:solidFill>
                  <a:schemeClr val="tx1"/>
                </a:solidFill>
                <a:latin typeface="微軟正黑體" pitchFamily="34" charset="-120"/>
                <a:ea typeface="微軟正黑體" pitchFamily="34" charset="-120"/>
              </a:rPr>
              <a:t>創新</a:t>
            </a:r>
          </a:p>
        </p:txBody>
      </p:sp>
      <p:grpSp>
        <p:nvGrpSpPr>
          <p:cNvPr id="95237" name="群組 43"/>
          <p:cNvGrpSpPr>
            <a:grpSpLocks/>
          </p:cNvGrpSpPr>
          <p:nvPr/>
        </p:nvGrpSpPr>
        <p:grpSpPr bwMode="auto">
          <a:xfrm>
            <a:off x="1412875" y="2655888"/>
            <a:ext cx="6591300" cy="3740150"/>
            <a:chOff x="-7488196" y="1656291"/>
            <a:chExt cx="9144000" cy="5229200"/>
          </a:xfrm>
        </p:grpSpPr>
        <p:sp>
          <p:nvSpPr>
            <p:cNvPr id="45" name="Oval 11"/>
            <p:cNvSpPr/>
            <p:nvPr/>
          </p:nvSpPr>
          <p:spPr>
            <a:xfrm>
              <a:off x="-7488196" y="2880427"/>
              <a:ext cx="3323790" cy="3323790"/>
            </a:xfrm>
            <a:prstGeom prst="ellipse">
              <a:avLst/>
            </a:prstGeom>
            <a:solidFill>
              <a:schemeClr val="bg2">
                <a:alpha val="70000"/>
              </a:scheme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經營管理體系落後</a:t>
              </a:r>
            </a:p>
          </p:txBody>
        </p:sp>
        <p:sp>
          <p:nvSpPr>
            <p:cNvPr id="46" name="Oval 10"/>
            <p:cNvSpPr/>
            <p:nvPr/>
          </p:nvSpPr>
          <p:spPr>
            <a:xfrm>
              <a:off x="-3204228" y="1872315"/>
              <a:ext cx="2952328" cy="2736304"/>
            </a:xfrm>
            <a:prstGeom prst="ellipse">
              <a:avLst/>
            </a:prstGeom>
            <a:solidFill>
              <a:srgbClr val="FF0000">
                <a:alpha val="70000"/>
              </a:srgb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商業手法不斷加入</a:t>
              </a:r>
            </a:p>
          </p:txBody>
        </p:sp>
        <p:sp>
          <p:nvSpPr>
            <p:cNvPr id="47" name="Oval 9"/>
            <p:cNvSpPr/>
            <p:nvPr/>
          </p:nvSpPr>
          <p:spPr>
            <a:xfrm>
              <a:off x="-984418" y="2304363"/>
              <a:ext cx="2640222" cy="2459694"/>
            </a:xfrm>
            <a:prstGeom prst="ellipse">
              <a:avLst/>
            </a:prstGeom>
            <a:solidFill>
              <a:srgbClr val="00B050">
                <a:alpha val="70000"/>
              </a:srgb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價格割喉戰競爭</a:t>
              </a:r>
            </a:p>
          </p:txBody>
        </p:sp>
        <p:sp>
          <p:nvSpPr>
            <p:cNvPr id="48" name="Oval 11"/>
            <p:cNvSpPr/>
            <p:nvPr/>
          </p:nvSpPr>
          <p:spPr>
            <a:xfrm>
              <a:off x="-2700172" y="3561701"/>
              <a:ext cx="3323790" cy="3323790"/>
            </a:xfrm>
            <a:prstGeom prst="ellipse">
              <a:avLst/>
            </a:prstGeom>
            <a:solidFill>
              <a:schemeClr val="bg2">
                <a:alpha val="70000"/>
              </a:scheme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醫療與就診品質</a:t>
              </a:r>
            </a:p>
          </p:txBody>
        </p:sp>
        <p:sp>
          <p:nvSpPr>
            <p:cNvPr id="49" name="Oval 10"/>
            <p:cNvSpPr/>
            <p:nvPr/>
          </p:nvSpPr>
          <p:spPr>
            <a:xfrm>
              <a:off x="-5076436" y="3561701"/>
              <a:ext cx="3323790" cy="3323790"/>
            </a:xfrm>
            <a:prstGeom prst="ellipse">
              <a:avLst/>
            </a:prstGeom>
            <a:solidFill>
              <a:schemeClr val="accent3">
                <a:alpha val="70000"/>
              </a:scheme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法規嚴格產業模糊</a:t>
              </a:r>
            </a:p>
          </p:txBody>
        </p:sp>
        <p:sp>
          <p:nvSpPr>
            <p:cNvPr id="50" name="Oval 9"/>
            <p:cNvSpPr/>
            <p:nvPr/>
          </p:nvSpPr>
          <p:spPr>
            <a:xfrm>
              <a:off x="-5868524" y="1656291"/>
              <a:ext cx="3323790" cy="3323790"/>
            </a:xfrm>
            <a:prstGeom prst="ellipse">
              <a:avLst/>
            </a:prstGeom>
            <a:solidFill>
              <a:srgbClr val="579DAB">
                <a:alpha val="70000"/>
              </a:srgbClr>
            </a:solidFill>
            <a:ln w="76200">
              <a:noFill/>
            </a:ln>
            <a:effectLst>
              <a:softEdge rad="317500"/>
            </a:effectLst>
          </p:spPr>
          <p:txBody>
            <a:bodyPr lIns="0" tIns="0" rIns="0" bIns="0" anchor="ctr" anchorCtr="1"/>
            <a:lstStyle/>
            <a:p>
              <a:pPr algn="ctr">
                <a:defRPr/>
              </a:pPr>
              <a:r>
                <a:rPr lang="zh-TW" altLang="en-US" sz="2000" dirty="0">
                  <a:latin typeface="華康魏碑體" pitchFamily="65" charset="-120"/>
                  <a:ea typeface="華康魏碑體" pitchFamily="65" charset="-120"/>
                </a:rPr>
                <a:t>同質化商品經營</a:t>
              </a:r>
            </a:p>
          </p:txBody>
        </p:sp>
        <p:pic>
          <p:nvPicPr>
            <p:cNvPr id="95258" name="Picture 2" descr="http://t0.gstatic.com/images?q=tbn:ANd9GcTA1-Wzp3cTWTH9pqGc0P7CdoU7fY5rBXuhQpoGOTaqqjf3_afKyA"/>
            <p:cNvPicPr>
              <a:picLocks noChangeAspect="1" noChangeArrowheads="1"/>
            </p:cNvPicPr>
            <p:nvPr/>
          </p:nvPicPr>
          <p:blipFill>
            <a:blip r:embed="rId2" cstate="email"/>
            <a:srcRect/>
            <a:stretch>
              <a:fillRect/>
            </a:stretch>
          </p:blipFill>
          <p:spPr bwMode="auto">
            <a:xfrm rot="-535550">
              <a:off x="-7364370" y="2027051"/>
              <a:ext cx="2058833" cy="1028725"/>
            </a:xfrm>
            <a:prstGeom prst="rect">
              <a:avLst/>
            </a:prstGeom>
            <a:noFill/>
            <a:ln w="9525">
              <a:noFill/>
              <a:miter lim="800000"/>
              <a:headEnd/>
              <a:tailEnd/>
            </a:ln>
          </p:spPr>
        </p:pic>
      </p:grpSp>
      <p:sp>
        <p:nvSpPr>
          <p:cNvPr id="54" name="標題 7"/>
          <p:cNvSpPr txBox="1">
            <a:spLocks/>
          </p:cNvSpPr>
          <p:nvPr/>
        </p:nvSpPr>
        <p:spPr bwMode="auto">
          <a:xfrm>
            <a:off x="535533" y="433082"/>
            <a:ext cx="8305800" cy="708688"/>
          </a:xfrm>
          <a:prstGeom prst="rect">
            <a:avLst/>
          </a:prstGeom>
          <a:noFill/>
          <a:ln>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anchor="ctr">
            <a:normAutofit fontScale="97500"/>
          </a:bodyPr>
          <a:lstStyle>
            <a:lvl1pPr algn="ctr" eaLnBrk="0" fontAlgn="auto" hangingPunct="0">
              <a:spcBef>
                <a:spcPts val="0"/>
              </a:spcBef>
              <a:spcAft>
                <a:spcPts val="0"/>
              </a:spcAft>
              <a:defRPr sz="320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defRPr>
            </a:lvl1pPr>
            <a:lvl2pPr algn="ctr" eaLnBrk="0" hangingPunct="0">
              <a:defRPr sz="4400">
                <a:solidFill>
                  <a:schemeClr val="lt1"/>
                </a:solidFill>
                <a:latin typeface="+mn-lt"/>
                <a:ea typeface="+mn-ea"/>
              </a:defRPr>
            </a:lvl2pPr>
            <a:lvl3pPr algn="ctr" eaLnBrk="0" hangingPunct="0">
              <a:defRPr sz="4400">
                <a:solidFill>
                  <a:schemeClr val="lt1"/>
                </a:solidFill>
                <a:latin typeface="+mn-lt"/>
                <a:ea typeface="+mn-ea"/>
              </a:defRPr>
            </a:lvl3pPr>
            <a:lvl4pPr algn="ctr" eaLnBrk="0" hangingPunct="0">
              <a:defRPr sz="4400">
                <a:solidFill>
                  <a:schemeClr val="lt1"/>
                </a:solidFill>
                <a:latin typeface="+mn-lt"/>
                <a:ea typeface="+mn-ea"/>
              </a:defRPr>
            </a:lvl4pPr>
            <a:lvl5pPr algn="ctr" eaLnBrk="0" hangingPunct="0">
              <a:defRPr sz="4400">
                <a:solidFill>
                  <a:schemeClr val="lt1"/>
                </a:solidFill>
                <a:latin typeface="+mn-lt"/>
                <a:ea typeface="+mn-ea"/>
              </a:defRPr>
            </a:lvl5pPr>
            <a:lvl6pPr marL="457200" algn="ctr" fontAlgn="base">
              <a:spcBef>
                <a:spcPct val="0"/>
              </a:spcBef>
              <a:spcAft>
                <a:spcPct val="0"/>
              </a:spcAft>
              <a:defRPr sz="4400">
                <a:solidFill>
                  <a:schemeClr val="lt1"/>
                </a:solidFill>
                <a:latin typeface="+mn-lt"/>
                <a:ea typeface="+mn-ea"/>
              </a:defRPr>
            </a:lvl6pPr>
            <a:lvl7pPr marL="914400" algn="ctr" fontAlgn="base">
              <a:spcBef>
                <a:spcPct val="0"/>
              </a:spcBef>
              <a:spcAft>
                <a:spcPct val="0"/>
              </a:spcAft>
              <a:defRPr sz="4400">
                <a:solidFill>
                  <a:schemeClr val="lt1"/>
                </a:solidFill>
                <a:latin typeface="+mn-lt"/>
                <a:ea typeface="+mn-ea"/>
              </a:defRPr>
            </a:lvl7pPr>
            <a:lvl8pPr marL="1371600" algn="ctr" fontAlgn="base">
              <a:spcBef>
                <a:spcPct val="0"/>
              </a:spcBef>
              <a:spcAft>
                <a:spcPct val="0"/>
              </a:spcAft>
              <a:defRPr sz="4400">
                <a:solidFill>
                  <a:schemeClr val="lt1"/>
                </a:solidFill>
                <a:latin typeface="+mn-lt"/>
                <a:ea typeface="+mn-ea"/>
              </a:defRPr>
            </a:lvl8pPr>
            <a:lvl9pPr marL="1828800" algn="ctr" fontAlgn="base">
              <a:spcBef>
                <a:spcPct val="0"/>
              </a:spcBef>
              <a:spcAft>
                <a:spcPct val="0"/>
              </a:spcAft>
              <a:defRPr sz="4400">
                <a:solidFill>
                  <a:schemeClr val="lt1"/>
                </a:solidFill>
                <a:latin typeface="+mn-lt"/>
                <a:ea typeface="+mn-ea"/>
              </a:defRPr>
            </a:lvl9pPr>
          </a:lstStyle>
          <a:p>
            <a:pPr>
              <a:defRPr/>
            </a:pPr>
            <a:r>
              <a:rPr lang="zh-TW" altLang="en-US" dirty="0"/>
              <a:t>醫學美容經營生命週期市場概況</a:t>
            </a:r>
          </a:p>
        </p:txBody>
      </p:sp>
      <p:sp>
        <p:nvSpPr>
          <p:cNvPr id="31" name="投影片編號版面配置區 30"/>
          <p:cNvSpPr>
            <a:spLocks noGrp="1"/>
          </p:cNvSpPr>
          <p:nvPr>
            <p:ph type="sldNum" sz="quarter" idx="12"/>
          </p:nvPr>
        </p:nvSpPr>
        <p:spPr/>
        <p:txBody>
          <a:bodyPr/>
          <a:lstStyle/>
          <a:p>
            <a:pPr>
              <a:defRPr/>
            </a:pPr>
            <a:fld id="{EED35263-9039-4F5F-BC7F-1C2B5AB01500}" type="slidenum">
              <a:rPr lang="zh-TW" altLang="en-US" smtClean="0"/>
              <a:pPr>
                <a:defRPr/>
              </a:pPr>
              <a:t>67</a:t>
            </a:fld>
            <a:endParaRPr lang="zh-TW"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circle(in)">
                                      <p:cBhvr>
                                        <p:cTn id="16"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4" descr="http://2.bp.blogspot.com/-CxxXoNS-6S4/TaZumXSQXSI/AAAAAAAAAB8/auEqIvhTDVY/s1600/108785727-720287.jpg"/>
          <p:cNvPicPr>
            <a:picLocks noChangeAspect="1" noChangeArrowheads="1"/>
          </p:cNvPicPr>
          <p:nvPr/>
        </p:nvPicPr>
        <p:blipFill>
          <a:blip r:embed="rId2" cstate="email"/>
          <a:srcRect/>
          <a:stretch>
            <a:fillRect/>
          </a:stretch>
        </p:blipFill>
        <p:spPr bwMode="auto">
          <a:xfrm>
            <a:off x="2541588" y="2047875"/>
            <a:ext cx="4552950" cy="3814763"/>
          </a:xfrm>
          <a:prstGeom prst="rect">
            <a:avLst/>
          </a:prstGeom>
          <a:noFill/>
          <a:ln w="9525">
            <a:noFill/>
            <a:miter lim="800000"/>
            <a:headEnd/>
            <a:tailEnd/>
          </a:ln>
        </p:spPr>
      </p:pic>
      <p:sp>
        <p:nvSpPr>
          <p:cNvPr id="72716" name="文字方塊 13"/>
          <p:cNvSpPr txBox="1">
            <a:spLocks noChangeArrowheads="1"/>
          </p:cNvSpPr>
          <p:nvPr/>
        </p:nvSpPr>
        <p:spPr bwMode="auto">
          <a:xfrm>
            <a:off x="3460750" y="1530350"/>
            <a:ext cx="2432050" cy="461963"/>
          </a:xfrm>
          <a:prstGeom prst="rect">
            <a:avLst/>
          </a:prstGeom>
          <a:noFill/>
          <a:ln w="9525">
            <a:noFill/>
            <a:miter lim="800000"/>
            <a:headEnd/>
            <a:tailEnd/>
          </a:ln>
        </p:spPr>
        <p:txBody>
          <a:bodyPr wrap="none">
            <a:spAutoFit/>
          </a:bodyPr>
          <a:lstStyle/>
          <a:p>
            <a:r>
              <a:rPr kumimoji="0" lang="en-US" altLang="zh-TW" sz="2400">
                <a:solidFill>
                  <a:srgbClr val="0000FF"/>
                </a:solidFill>
              </a:rPr>
              <a:t>Macro-Marketing </a:t>
            </a:r>
            <a:endParaRPr kumimoji="0" lang="zh-TW" altLang="en-US" sz="2400">
              <a:solidFill>
                <a:srgbClr val="0000FF"/>
              </a:solidFill>
            </a:endParaRPr>
          </a:p>
        </p:txBody>
      </p:sp>
      <p:sp>
        <p:nvSpPr>
          <p:cNvPr id="96260" name="文字方塊 17"/>
          <p:cNvSpPr txBox="1">
            <a:spLocks noChangeArrowheads="1"/>
          </p:cNvSpPr>
          <p:nvPr/>
        </p:nvSpPr>
        <p:spPr bwMode="auto">
          <a:xfrm>
            <a:off x="3778250" y="6319838"/>
            <a:ext cx="2192338" cy="307975"/>
          </a:xfrm>
          <a:prstGeom prst="rect">
            <a:avLst/>
          </a:prstGeom>
          <a:noFill/>
          <a:ln w="9525">
            <a:noFill/>
            <a:miter lim="800000"/>
            <a:headEnd/>
            <a:tailEnd/>
          </a:ln>
        </p:spPr>
        <p:txBody>
          <a:bodyPr wrap="none">
            <a:spAutoFit/>
          </a:bodyPr>
          <a:lstStyle/>
          <a:p>
            <a:r>
              <a:rPr kumimoji="0" lang="en-US" altLang="zh-TW" sz="1400">
                <a:solidFill>
                  <a:srgbClr val="0000FF"/>
                </a:solidFill>
              </a:rPr>
              <a:t>Un-Certainly Environments </a:t>
            </a:r>
            <a:endParaRPr kumimoji="0" lang="zh-TW" altLang="en-US" sz="1400">
              <a:solidFill>
                <a:srgbClr val="0000FF"/>
              </a:solidFill>
            </a:endParaRPr>
          </a:p>
        </p:txBody>
      </p:sp>
      <p:sp>
        <p:nvSpPr>
          <p:cNvPr id="151557" name="投影片編號版面配置區 2"/>
          <p:cNvSpPr>
            <a:spLocks noGrp="1"/>
          </p:cNvSpPr>
          <p:nvPr>
            <p:ph type="sldNum" sz="quarter" idx="12"/>
          </p:nvPr>
        </p:nvSpPr>
        <p:spPr/>
        <p:txBody>
          <a:bodyPr/>
          <a:lstStyle/>
          <a:p>
            <a:pPr>
              <a:defRPr/>
            </a:pPr>
            <a:fld id="{98D4C275-A462-46F5-BD48-A374BCFA0A09}" type="slidenum">
              <a:rPr lang="zh-TW" altLang="en-US" smtClean="0"/>
              <a:pPr>
                <a:defRPr/>
              </a:pPr>
              <a:t>68</a:t>
            </a:fld>
            <a:endParaRPr lang="zh-TW" altLang="en-US" smtClean="0"/>
          </a:p>
        </p:txBody>
      </p:sp>
      <p:sp>
        <p:nvSpPr>
          <p:cNvPr id="17" name="標題 1"/>
          <p:cNvSpPr>
            <a:spLocks noGrp="1"/>
          </p:cNvSpPr>
          <p:nvPr>
            <p:ph type="title"/>
          </p:nvPr>
        </p:nvSpPr>
        <p:spPr>
          <a:xfrm>
            <a:off x="703306" y="320944"/>
            <a:ext cx="8229600" cy="1143000"/>
          </a:xfrm>
          <a:noFill/>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ext uri="{91240B29-F687-4F45-9708-019B960494DF}"/>
          </a:extLst>
        </p:spPr>
        <p:style>
          <a:lnRef idx="0">
            <a:schemeClr val="accent1"/>
          </a:lnRef>
          <a:fillRef idx="3">
            <a:schemeClr val="accent1"/>
          </a:fillRef>
          <a:effectRef idx="3">
            <a:schemeClr val="accent1"/>
          </a:effectRef>
          <a:fontRef idx="minor">
            <a:schemeClr val="lt1"/>
          </a:fontRef>
        </p:style>
        <p:txBody>
          <a:bodyPr>
            <a:normAutofit fontScale="97500"/>
          </a:bodyPr>
          <a:lstStyle/>
          <a:p>
            <a:pPr fontAlgn="auto">
              <a:spcBef>
                <a:spcPts val="0"/>
              </a:spcBef>
              <a:spcAft>
                <a:spcPts val="0"/>
              </a:spcAft>
              <a:defRPr/>
            </a:pPr>
            <a:r>
              <a:rPr lang="zh-TW"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醫療</a:t>
            </a:r>
            <a:r>
              <a:rPr lang="zh-TW" altLang="zh-TW"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限制</a:t>
            </a:r>
            <a:r>
              <a:rPr lang="zh-TW" altLang="zh-TW"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條件下</a:t>
            </a:r>
            <a:r>
              <a:rPr lang="zh-TW" altLang="zh-TW"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的</a:t>
            </a:r>
            <a:r>
              <a:rPr lang="zh-TW"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客戶開發策略</a:t>
            </a:r>
            <a:r>
              <a:rPr lang="zh-TW" altLang="zh-TW"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思考</a:t>
            </a:r>
            <a:endParaRPr lang="zh-TW"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endParaRPr>
          </a:p>
        </p:txBody>
      </p:sp>
      <p:sp>
        <p:nvSpPr>
          <p:cNvPr id="96263" name="AutoShape 6" descr="data:image/jpeg;base64,/9j/4AAQSkZJRgABAQAAAQABAAD/2wCEAAkGBxMPEhUPEhQUExUPFhgVFBYXGRoWIBYTFh0ZIhYXFBUcHCgsJBouHRcXLTEnJSk3Li8uHx8zODktNyg5LjIBCgoKDg0OGxAQGywmHyUvLDg3NS8sLCwuLzIsLCwvLDQyNCwsLCwsMDYsLDYsLCwsLCwsLCwsLyw0LCwsNCwtN//AABEIAHgAeAMBEQACEQEDEQH/xAAcAAEBAAMBAQEBAAAAAAAAAAAABwQFBgECCAP/xAA1EAABAwEGBAMHAwUBAAAAAAABAAIDEQQFBiExQRITUWEHIoEUI0JSYnHBMqHxgrHR4fBD/8QAGgEBAAMBAQEAAAAAAAAAAAAAAAMEBgUBAv/EADERAQACAQIEAgkDBQEAAAAAAAABAgMEEQUSITFBYRMiMkJRcaHR8COBsRSRweHxUv/aAAwDAQACEQMRAD8AuKAgICAgICAgICAgICAgICAgICAgICAgICAgICAgICAgICDWXTeDZDJE1/NMBFXAg1D6kA03FCFHS++8d9ljNitWK2mNt/8ADZqRXEBAQEBAQEBAQEBAQEElxNescFotrIg6GWRhZKAfLKKAtkaR+l4qRTeqoZLRFrRHRqdHp75MWKb+tWJ3j4x8Y848/BtcBY75zmWO0ANdwhscnF+twy4XA/EfupMOf3bKvE+Fejic2Pt4xt2UVW3AEBAQa2a928zkR0fJvnk0DUuP/VUc5I35Y7rFdPbk57dI/lsIxQa17r7hBL6XrwQEBAQEBBOPE242Se+ybJSjCMuZTVrwcqjY13VHU12ndoOEaq1PU93x8vOEpzHUEehBHTuqzULlgDFPt8PDJlNCAH9HjZw79Rsuhhy88bT3Yvieg/psm9fZnt5eTq1O5Yg4vG+LvZz7JZ/PPJkafDXavXqdgq2bNt6te7r8O4f6X9XJ0rH1/Pq0mB7tdaXFpc50LSHyyac+T4WsO0Qp/V9lBhx807eC5xHNXFETEet4R/5jz85+inNFMhsugzj1AQEBAQEBBrL9uSO2M4X1DgDwOB0Oxpv/ACosuKLx1WNNqbYLb1QjEV0vsc7oZGgEZilaEHdvZc+1ZrO0tvpNRXPji9ZfeHMQS2CTmR5gkcbfmA6d6EpW81neHmr0dNTTlt/d+gLDa2zRtlYatkaHNPYrp1tFo3hhMmO2O00t3hzGPcWiws5UZBnkGX0N+Y9+gUOfNyRtHd0uG8PnU25rezH1TfCt0yXhM6MGpcKyyGp4WmtRWu/3z+1VSx0m87Q0Gtz102OLTHyj8/IW27bCyzxthYKNYKDv3PddOtYrG0Mdly2y3m9u8slfSMQEBAQEBAQEHN45w0LwgLW0EsXmid33aT0KhzY+eOnd0OHa2dLl3n2Z7/dCJY3MJY4FrmmjmnIgjUELntvFotG8dYdZg/Gz7BG+FwL20JiFcmvOoP075flS4800hytfwuupvF46T4+cfdqLFZLRelp4QeKSU8T3HRo3c7t/CjiLXt5reTJh0eHeekQuWHbjjsEIgjzpm5x1e7cldHHjikbQxeq1V9Tkm9v+NopFYQEBAQEBAQEBAQTzxUwyySM29rgx8Qo8HSRu1PrH7qpqMfTmh3uC621b+gmN4nt5f6SVVGqUvwfvGFpls5a1szyHB272D4fT8qzprREzDOcew5J5ckT6seHwn/apK6zQgICAgICAgICAg8caZnIDVBEPEHFJvCYRRVMMTqMAz5jzlxU36D/a52bLzz07NnwvQf02Pmv7U9/KPh92wm8NZWWYSFw5pHE5unB9PcdTsey9tgtFd1evG6Tm5dvV/nzcXDLLZZQ4Vjlhdvq1w2I6f3Ch6xLs2rjzY9p61ld8IYjZeEAkbk9lGysrXhd/g7Lo4skXhiNdo7aXLyz2ntPxb1SqQgICAgICAgICCY+KmK6VsELtR79w2G0Y/Poqeoy+7DScF0G/694+X3+z+3hlg7lgW60N87h7lhH6B857nbp6r3Bi96XxxjiPP+hjnp4z8fJRpIw4FpFQciFamN2fiZid4cTjTArbWzmw+WaNtB0kA0a7oehVbLg3jeO7scP4pbBblv1rP0TDDd9SXfaBM0HynhlZpxNr5mnuD+4VWl5pO8NLq9NTVYuSf2lf7BbGTxtmjPEyQAtPY/ldOtotG8MJkx2x3mlo6wyF6+BAQEBAQEBBo8YX+2wWd02RefLE0/FIdPQalR5cnJXdc0OknU5op4ePyTPw6w2bfO61T1fHE6rq/wDrMc6HtufQKnhx887z2aPiutjTY4xY+kz9IWhdBkBB45tUE68R8JcRNuhA0PPbpxaUeDt39Dsqeow+9DQcK4htHoL/ALT/AIa7w5vv2ST2SQ+6n80TjlQ1oftnkRsV8YMvLO09pT8V03p6+lrHrR3/AD+FXV9mBAQEBAQEBBJ8a2C03neDbMxtGxCgJ0Yx2sj/ALluXWgVDJzZMm0NRw/Nh0mlnJaes/WfhHyUy6buZZYWQRijYxQdzuT3V2lIrG0M5nzWzZJvbvLMX0iEBB45oIoRUHIg7juhE7Jzf+EBFJxNqLPK4U4dYJjkHj6TkD6dFRyYeWenb+Hf03EZvTafbiP2tHw+cd4dzcxeIwyQUfH5XdDTcHorWPfbaXGz8vPM17SzlIhEBAQEBAKDDu+72w8bhVzpncb3nVx29AMgF81rypcuWcm0T2jszF9IhAQEBB45oIoc0InZ4GCtd6U9F5s938H0vXggICAgICAgICAgICAgICAgICAgICAgICAgICAgICAgIP/Z"/>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zh-TW" altLang="en-US"/>
          </a:p>
        </p:txBody>
      </p:sp>
      <p:pic>
        <p:nvPicPr>
          <p:cNvPr id="314375" name="Picture 7"/>
          <p:cNvPicPr>
            <a:picLocks noChangeAspect="1" noChangeArrowheads="1"/>
          </p:cNvPicPr>
          <p:nvPr/>
        </p:nvPicPr>
        <p:blipFill rotWithShape="1">
          <a:blip r:embed="rId3" cstate="email"/>
          <a:srcRect/>
          <a:stretch/>
        </p:blipFill>
        <p:spPr bwMode="auto">
          <a:xfrm>
            <a:off x="2747963" y="1476375"/>
            <a:ext cx="539750" cy="571500"/>
          </a:xfrm>
          <a:prstGeom prst="rect">
            <a:avLst/>
          </a:prstGeom>
          <a:noFill/>
          <a:ln w="9525">
            <a:noFill/>
            <a:miter lim="800000"/>
            <a:headEnd/>
            <a:tailEnd/>
          </a:ln>
          <a:effectLst>
            <a:prstShdw prst="shdw17" dist="17961" dir="2700000">
              <a:schemeClr val="accent1">
                <a:gamma/>
                <a:shade val="60000"/>
                <a:invGamma/>
              </a:schemeClr>
            </a:prstShdw>
          </a:effectLst>
          <a:extLst>
            <a:ext uri="{909E8E84-426E-40DD-AFC4-6F175D3DCCD1}"/>
          </a:extLst>
        </p:spPr>
      </p:pic>
      <p:cxnSp>
        <p:nvCxnSpPr>
          <p:cNvPr id="8" name="肘形接點 7"/>
          <p:cNvCxnSpPr/>
          <p:nvPr/>
        </p:nvCxnSpPr>
        <p:spPr>
          <a:xfrm>
            <a:off x="971550" y="1585913"/>
            <a:ext cx="7129463" cy="4706937"/>
          </a:xfrm>
          <a:prstGeom prst="bentConnector3">
            <a:avLst>
              <a:gd name="adj1" fmla="val 19"/>
            </a:avLst>
          </a:prstGeom>
          <a:ln w="57150">
            <a:solidFill>
              <a:srgbClr val="000000"/>
            </a:solidFill>
          </a:ln>
        </p:spPr>
        <p:style>
          <a:lnRef idx="1">
            <a:schemeClr val="accent1"/>
          </a:lnRef>
          <a:fillRef idx="0">
            <a:schemeClr val="accent1"/>
          </a:fillRef>
          <a:effectRef idx="0">
            <a:schemeClr val="accent1"/>
          </a:effectRef>
          <a:fontRef idx="minor">
            <a:schemeClr val="tx1"/>
          </a:fontRef>
        </p:style>
      </p:cxnSp>
      <p:sp>
        <p:nvSpPr>
          <p:cNvPr id="36" name="文字方塊 13"/>
          <p:cNvSpPr txBox="1">
            <a:spLocks noChangeArrowheads="1"/>
          </p:cNvSpPr>
          <p:nvPr/>
        </p:nvSpPr>
        <p:spPr bwMode="auto">
          <a:xfrm>
            <a:off x="7620000" y="2527300"/>
            <a:ext cx="1084263" cy="584200"/>
          </a:xfrm>
          <a:prstGeom prst="rect">
            <a:avLst/>
          </a:prstGeom>
          <a:noFill/>
          <a:ln w="9525">
            <a:noFill/>
            <a:miter lim="800000"/>
            <a:headEnd/>
            <a:tailEnd/>
          </a:ln>
        </p:spPr>
        <p:txBody>
          <a:bodyPr wrap="none">
            <a:spAutoFit/>
          </a:bodyPr>
          <a:lstStyle/>
          <a:p>
            <a:r>
              <a:rPr kumimoji="0" lang="zh-TW" altLang="en-US" sz="1600">
                <a:solidFill>
                  <a:srgbClr val="FF0000"/>
                </a:solidFill>
              </a:rPr>
              <a:t>法規規範</a:t>
            </a:r>
            <a:endParaRPr kumimoji="0" lang="en-US" altLang="zh-TW" sz="1600">
              <a:solidFill>
                <a:srgbClr val="FF0000"/>
              </a:solidFill>
            </a:endParaRPr>
          </a:p>
          <a:p>
            <a:r>
              <a:rPr kumimoji="0" lang="en-US" altLang="zh-TW" sz="1600">
                <a:solidFill>
                  <a:srgbClr val="FF0000"/>
                </a:solidFill>
              </a:rPr>
              <a:t>/</a:t>
            </a:r>
            <a:r>
              <a:rPr kumimoji="0" lang="zh-TW" altLang="en-US" sz="1600">
                <a:solidFill>
                  <a:srgbClr val="FF0000"/>
                </a:solidFill>
              </a:rPr>
              <a:t>消費意識</a:t>
            </a:r>
          </a:p>
        </p:txBody>
      </p:sp>
      <p:sp>
        <p:nvSpPr>
          <p:cNvPr id="39" name="文字方塊 13"/>
          <p:cNvSpPr txBox="1">
            <a:spLocks noChangeArrowheads="1"/>
          </p:cNvSpPr>
          <p:nvPr/>
        </p:nvSpPr>
        <p:spPr bwMode="auto">
          <a:xfrm>
            <a:off x="7620000" y="5157788"/>
            <a:ext cx="1084263" cy="584200"/>
          </a:xfrm>
          <a:prstGeom prst="rect">
            <a:avLst/>
          </a:prstGeom>
          <a:noFill/>
          <a:ln w="9525">
            <a:noFill/>
            <a:miter lim="800000"/>
            <a:headEnd/>
            <a:tailEnd/>
          </a:ln>
        </p:spPr>
        <p:txBody>
          <a:bodyPr wrap="none">
            <a:spAutoFit/>
          </a:bodyPr>
          <a:lstStyle/>
          <a:p>
            <a:r>
              <a:rPr kumimoji="0" lang="zh-TW" altLang="en-US" sz="1600">
                <a:solidFill>
                  <a:srgbClr val="0000FF"/>
                </a:solidFill>
              </a:rPr>
              <a:t>行銷工具</a:t>
            </a:r>
            <a:endParaRPr kumimoji="0" lang="en-US" altLang="zh-TW" sz="1600">
              <a:solidFill>
                <a:srgbClr val="0000FF"/>
              </a:solidFill>
            </a:endParaRPr>
          </a:p>
          <a:p>
            <a:r>
              <a:rPr kumimoji="0" lang="en-US" altLang="zh-TW" sz="1600">
                <a:solidFill>
                  <a:srgbClr val="0000FF"/>
                </a:solidFill>
              </a:rPr>
              <a:t>/</a:t>
            </a:r>
            <a:r>
              <a:rPr kumimoji="0" lang="zh-TW" altLang="en-US" sz="1600">
                <a:solidFill>
                  <a:srgbClr val="0000FF"/>
                </a:solidFill>
              </a:rPr>
              <a:t>行銷效益</a:t>
            </a:r>
          </a:p>
        </p:txBody>
      </p:sp>
      <p:sp>
        <p:nvSpPr>
          <p:cNvPr id="18" name="手繪多邊形 17"/>
          <p:cNvSpPr/>
          <p:nvPr/>
        </p:nvSpPr>
        <p:spPr>
          <a:xfrm>
            <a:off x="1403350" y="1844675"/>
            <a:ext cx="6697663" cy="4083050"/>
          </a:xfrm>
          <a:custGeom>
            <a:avLst/>
            <a:gdLst>
              <a:gd name="connsiteX0" fmla="*/ 0 w 6369269"/>
              <a:gd name="connsiteY0" fmla="*/ 0 h 4083268"/>
              <a:gd name="connsiteX1" fmla="*/ 1828800 w 6369269"/>
              <a:gd name="connsiteY1" fmla="*/ 3168868 h 4083268"/>
              <a:gd name="connsiteX2" fmla="*/ 6369269 w 6369269"/>
              <a:gd name="connsiteY2" fmla="*/ 4083268 h 4083268"/>
            </a:gdLst>
            <a:ahLst/>
            <a:cxnLst>
              <a:cxn ang="0">
                <a:pos x="connsiteX0" y="connsiteY0"/>
              </a:cxn>
              <a:cxn ang="0">
                <a:pos x="connsiteX1" y="connsiteY1"/>
              </a:cxn>
              <a:cxn ang="0">
                <a:pos x="connsiteX2" y="connsiteY2"/>
              </a:cxn>
            </a:cxnLst>
            <a:rect l="l" t="t" r="r" b="b"/>
            <a:pathLst>
              <a:path w="6369269" h="4083268">
                <a:moveTo>
                  <a:pt x="0" y="0"/>
                </a:moveTo>
                <a:cubicBezTo>
                  <a:pt x="383627" y="1244161"/>
                  <a:pt x="767255" y="2488323"/>
                  <a:pt x="1828800" y="3168868"/>
                </a:cubicBezTo>
                <a:cubicBezTo>
                  <a:pt x="2890345" y="3849413"/>
                  <a:pt x="4629807" y="3966340"/>
                  <a:pt x="6369269" y="4083268"/>
                </a:cubicBezTo>
              </a:path>
            </a:pathLst>
          </a:custGeom>
          <a:noFill/>
          <a:ln w="57150">
            <a:solidFill>
              <a:srgbClr val="0000FF"/>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9" name="手繪多邊形 18"/>
          <p:cNvSpPr/>
          <p:nvPr/>
        </p:nvSpPr>
        <p:spPr>
          <a:xfrm>
            <a:off x="1362075" y="1844675"/>
            <a:ext cx="6451600" cy="4030663"/>
          </a:xfrm>
          <a:custGeom>
            <a:avLst/>
            <a:gdLst>
              <a:gd name="connsiteX0" fmla="*/ 225294 w 6452673"/>
              <a:gd name="connsiteY0" fmla="*/ 3578772 h 3661532"/>
              <a:gd name="connsiteX1" fmla="*/ 493308 w 6452673"/>
              <a:gd name="connsiteY1" fmla="*/ 3610303 h 3661532"/>
              <a:gd name="connsiteX2" fmla="*/ 4592342 w 6452673"/>
              <a:gd name="connsiteY2" fmla="*/ 2979683 h 3661532"/>
              <a:gd name="connsiteX3" fmla="*/ 6452673 w 6452673"/>
              <a:gd name="connsiteY3" fmla="*/ 0 h 3661532"/>
            </a:gdLst>
            <a:ahLst/>
            <a:cxnLst>
              <a:cxn ang="0">
                <a:pos x="connsiteX0" y="connsiteY0"/>
              </a:cxn>
              <a:cxn ang="0">
                <a:pos x="connsiteX1" y="connsiteY1"/>
              </a:cxn>
              <a:cxn ang="0">
                <a:pos x="connsiteX2" y="connsiteY2"/>
              </a:cxn>
              <a:cxn ang="0">
                <a:pos x="connsiteX3" y="connsiteY3"/>
              </a:cxn>
            </a:cxnLst>
            <a:rect l="l" t="t" r="r" b="b"/>
            <a:pathLst>
              <a:path w="6452673" h="3661532">
                <a:moveTo>
                  <a:pt x="225294" y="3578772"/>
                </a:moveTo>
                <a:cubicBezTo>
                  <a:pt x="-4620" y="3644461"/>
                  <a:pt x="-234533" y="3710151"/>
                  <a:pt x="493308" y="3610303"/>
                </a:cubicBezTo>
                <a:cubicBezTo>
                  <a:pt x="1221149" y="3510455"/>
                  <a:pt x="3599115" y="3581400"/>
                  <a:pt x="4592342" y="2979683"/>
                </a:cubicBezTo>
                <a:cubicBezTo>
                  <a:pt x="5585569" y="2377966"/>
                  <a:pt x="6019121" y="1188983"/>
                  <a:pt x="6452673" y="0"/>
                </a:cubicBezTo>
              </a:path>
            </a:pathLst>
          </a:custGeom>
          <a:noFill/>
          <a:ln w="5715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42" name="文字方塊 13"/>
          <p:cNvSpPr txBox="1">
            <a:spLocks noChangeArrowheads="1"/>
          </p:cNvSpPr>
          <p:nvPr/>
        </p:nvSpPr>
        <p:spPr bwMode="auto">
          <a:xfrm>
            <a:off x="3692525" y="5741988"/>
            <a:ext cx="2360613" cy="461962"/>
          </a:xfrm>
          <a:prstGeom prst="rect">
            <a:avLst/>
          </a:prstGeom>
          <a:noFill/>
          <a:ln w="9525">
            <a:noFill/>
            <a:miter lim="800000"/>
            <a:headEnd/>
            <a:tailEnd/>
          </a:ln>
        </p:spPr>
        <p:txBody>
          <a:bodyPr wrap="none">
            <a:spAutoFit/>
          </a:bodyPr>
          <a:lstStyle/>
          <a:p>
            <a:r>
              <a:rPr kumimoji="0" lang="en-US" altLang="zh-TW" sz="2400">
                <a:solidFill>
                  <a:srgbClr val="0000FF"/>
                </a:solidFill>
              </a:rPr>
              <a:t>Micro-Marketing </a:t>
            </a:r>
            <a:endParaRPr kumimoji="0" lang="zh-TW" altLang="en-US" sz="2400">
              <a:solidFill>
                <a:srgbClr val="0000FF"/>
              </a:solidFill>
            </a:endParaRPr>
          </a:p>
        </p:txBody>
      </p:sp>
      <p:pic>
        <p:nvPicPr>
          <p:cNvPr id="314378" name="Picture 10"/>
          <p:cNvPicPr>
            <a:picLocks noChangeAspect="1" noChangeArrowheads="1"/>
          </p:cNvPicPr>
          <p:nvPr/>
        </p:nvPicPr>
        <p:blipFill>
          <a:blip r:embed="rId4"/>
          <a:srcRect/>
          <a:stretch>
            <a:fillRect/>
          </a:stretch>
        </p:blipFill>
        <p:spPr bwMode="auto">
          <a:xfrm>
            <a:off x="3070225" y="5741988"/>
            <a:ext cx="609600" cy="609600"/>
          </a:xfrm>
          <a:prstGeom prst="rect">
            <a:avLst/>
          </a:prstGeom>
          <a:noFill/>
          <a:ln>
            <a:noFill/>
          </a:ln>
          <a:effectLst>
            <a:prstShdw prst="shdw17" dist="17961" dir="2700000">
              <a:schemeClr val="accent1">
                <a:gamma/>
                <a:shade val="60000"/>
                <a:invGamma/>
              </a:schemeClr>
            </a:prstShdw>
          </a:effectLst>
          <a:extLst>
            <a:ext uri="{909E8E84-426E-40DD-AFC4-6F175D3DCCD1}"/>
            <a:ext uri="{91240B29-F687-4F45-9708-019B960494DF}"/>
          </a:extLst>
        </p:spPr>
      </p:pic>
      <p:grpSp>
        <p:nvGrpSpPr>
          <p:cNvPr id="3" name="群組 8"/>
          <p:cNvGrpSpPr>
            <a:grpSpLocks/>
          </p:cNvGrpSpPr>
          <p:nvPr/>
        </p:nvGrpSpPr>
        <p:grpSpPr bwMode="auto">
          <a:xfrm>
            <a:off x="1836738" y="2017713"/>
            <a:ext cx="5892800" cy="1730375"/>
            <a:chOff x="1836738" y="2017713"/>
            <a:chExt cx="5892800" cy="1730375"/>
          </a:xfrm>
        </p:grpSpPr>
        <p:sp>
          <p:nvSpPr>
            <p:cNvPr id="96277" name="文字方塊 6"/>
            <p:cNvSpPr txBox="1">
              <a:spLocks noChangeArrowheads="1"/>
            </p:cNvSpPr>
            <p:nvPr/>
          </p:nvSpPr>
          <p:spPr bwMode="auto">
            <a:xfrm>
              <a:off x="3322638" y="2527300"/>
              <a:ext cx="1222375" cy="368300"/>
            </a:xfrm>
            <a:prstGeom prst="rect">
              <a:avLst/>
            </a:prstGeom>
            <a:noFill/>
            <a:ln w="9525">
              <a:noFill/>
              <a:miter lim="800000"/>
              <a:headEnd/>
              <a:tailEnd/>
            </a:ln>
          </p:spPr>
          <p:txBody>
            <a:bodyPr wrap="none">
              <a:spAutoFit/>
            </a:bodyPr>
            <a:lstStyle/>
            <a:p>
              <a:r>
                <a:rPr kumimoji="0" lang="en-US" altLang="zh-TW">
                  <a:solidFill>
                    <a:srgbClr val="000000"/>
                  </a:solidFill>
                  <a:latin typeface="標楷體" pitchFamily="65" charset="-120"/>
                  <a:ea typeface="標楷體" pitchFamily="65" charset="-120"/>
                </a:rPr>
                <a:t>Blog</a:t>
              </a:r>
              <a:r>
                <a:rPr kumimoji="0" lang="zh-TW" altLang="en-US">
                  <a:solidFill>
                    <a:srgbClr val="000000"/>
                  </a:solidFill>
                  <a:latin typeface="標楷體" pitchFamily="65" charset="-120"/>
                  <a:ea typeface="標楷體" pitchFamily="65" charset="-120"/>
                </a:rPr>
                <a:t>行銷</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78" name="文字方塊 7"/>
            <p:cNvSpPr txBox="1">
              <a:spLocks noChangeArrowheads="1"/>
            </p:cNvSpPr>
            <p:nvPr/>
          </p:nvSpPr>
          <p:spPr bwMode="auto">
            <a:xfrm>
              <a:off x="2063750" y="2330450"/>
              <a:ext cx="1223963" cy="369888"/>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電視購物</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79" name="文字方塊 8"/>
            <p:cNvSpPr txBox="1">
              <a:spLocks noChangeArrowheads="1"/>
            </p:cNvSpPr>
            <p:nvPr/>
          </p:nvSpPr>
          <p:spPr bwMode="auto">
            <a:xfrm>
              <a:off x="3286125" y="3379788"/>
              <a:ext cx="1222375" cy="368300"/>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網路團購</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80" name="文字方塊 9"/>
            <p:cNvSpPr txBox="1">
              <a:spLocks noChangeArrowheads="1"/>
            </p:cNvSpPr>
            <p:nvPr/>
          </p:nvSpPr>
          <p:spPr bwMode="auto">
            <a:xfrm>
              <a:off x="1836738" y="2711450"/>
              <a:ext cx="1222375" cy="369888"/>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銷售部隊</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81" name="文字方塊 10"/>
            <p:cNvSpPr txBox="1">
              <a:spLocks noChangeArrowheads="1"/>
            </p:cNvSpPr>
            <p:nvPr/>
          </p:nvSpPr>
          <p:spPr bwMode="auto">
            <a:xfrm>
              <a:off x="5838825" y="3370263"/>
              <a:ext cx="1223963" cy="369887"/>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直效行銷</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82" name="文字方塊 12"/>
            <p:cNvSpPr txBox="1">
              <a:spLocks noChangeArrowheads="1"/>
            </p:cNvSpPr>
            <p:nvPr/>
          </p:nvSpPr>
          <p:spPr bwMode="auto">
            <a:xfrm>
              <a:off x="2308225" y="3254375"/>
              <a:ext cx="1108075" cy="338138"/>
            </a:xfrm>
            <a:prstGeom prst="rect">
              <a:avLst/>
            </a:prstGeom>
            <a:noFill/>
            <a:ln w="9525">
              <a:noFill/>
              <a:miter lim="800000"/>
              <a:headEnd/>
              <a:tailEnd/>
            </a:ln>
          </p:spPr>
          <p:txBody>
            <a:bodyPr wrap="none">
              <a:spAutoFit/>
            </a:bodyPr>
            <a:lstStyle/>
            <a:p>
              <a:r>
                <a:rPr kumimoji="0" lang="zh-TW" altLang="en-US" sz="1600">
                  <a:solidFill>
                    <a:srgbClr val="000000"/>
                  </a:solidFill>
                  <a:latin typeface="標楷體" pitchFamily="65" charset="-120"/>
                  <a:ea typeface="標楷體" pitchFamily="65" charset="-120"/>
                </a:rPr>
                <a:t>策略聯盟</a:t>
              </a:r>
              <a:r>
                <a:rPr kumimoji="0" lang="en-US" altLang="zh-TW" sz="1600">
                  <a:solidFill>
                    <a:srgbClr val="000000"/>
                  </a:solidFill>
                  <a:latin typeface="標楷體" pitchFamily="65" charset="-120"/>
                  <a:ea typeface="標楷體" pitchFamily="65" charset="-120"/>
                </a:rPr>
                <a:t>?</a:t>
              </a:r>
              <a:endParaRPr kumimoji="0" lang="zh-TW" altLang="en-US" sz="1600">
                <a:solidFill>
                  <a:srgbClr val="000000"/>
                </a:solidFill>
                <a:latin typeface="標楷體" pitchFamily="65" charset="-120"/>
                <a:ea typeface="標楷體" pitchFamily="65" charset="-120"/>
              </a:endParaRPr>
            </a:p>
          </p:txBody>
        </p:sp>
        <p:sp>
          <p:nvSpPr>
            <p:cNvPr id="96283" name="文字方塊 12"/>
            <p:cNvSpPr txBox="1">
              <a:spLocks noChangeArrowheads="1"/>
            </p:cNvSpPr>
            <p:nvPr/>
          </p:nvSpPr>
          <p:spPr bwMode="auto">
            <a:xfrm>
              <a:off x="3287713" y="2047875"/>
              <a:ext cx="1620837" cy="338138"/>
            </a:xfrm>
            <a:prstGeom prst="rect">
              <a:avLst/>
            </a:prstGeom>
            <a:noFill/>
            <a:ln w="9525">
              <a:noFill/>
              <a:miter lim="800000"/>
              <a:headEnd/>
              <a:tailEnd/>
            </a:ln>
          </p:spPr>
          <p:txBody>
            <a:bodyPr wrap="none">
              <a:spAutoFit/>
            </a:bodyPr>
            <a:lstStyle/>
            <a:p>
              <a:r>
                <a:rPr kumimoji="0" lang="zh-TW" altLang="en-US" sz="1600">
                  <a:solidFill>
                    <a:srgbClr val="000000"/>
                  </a:solidFill>
                  <a:latin typeface="標楷體" pitchFamily="65" charset="-120"/>
                  <a:ea typeface="標楷體" pitchFamily="65" charset="-120"/>
                </a:rPr>
                <a:t>微電影</a:t>
              </a:r>
              <a:r>
                <a:rPr kumimoji="0" lang="en-US" altLang="zh-TW" sz="1600">
                  <a:solidFill>
                    <a:srgbClr val="000000"/>
                  </a:solidFill>
                  <a:latin typeface="標楷體" pitchFamily="65" charset="-120"/>
                  <a:ea typeface="標楷體" pitchFamily="65" charset="-120"/>
                </a:rPr>
                <a:t>/u tube?</a:t>
              </a:r>
              <a:endParaRPr kumimoji="0" lang="zh-TW" altLang="en-US" sz="1600">
                <a:solidFill>
                  <a:srgbClr val="000000"/>
                </a:solidFill>
                <a:latin typeface="標楷體" pitchFamily="65" charset="-120"/>
                <a:ea typeface="標楷體" pitchFamily="65" charset="-120"/>
              </a:endParaRPr>
            </a:p>
          </p:txBody>
        </p:sp>
        <p:sp>
          <p:nvSpPr>
            <p:cNvPr id="96284" name="文字方塊 12"/>
            <p:cNvSpPr txBox="1">
              <a:spLocks noChangeArrowheads="1"/>
            </p:cNvSpPr>
            <p:nvPr/>
          </p:nvSpPr>
          <p:spPr bwMode="auto">
            <a:xfrm>
              <a:off x="2859088" y="2895600"/>
              <a:ext cx="1416050" cy="338138"/>
            </a:xfrm>
            <a:prstGeom prst="rect">
              <a:avLst/>
            </a:prstGeom>
            <a:noFill/>
            <a:ln w="9525">
              <a:noFill/>
              <a:miter lim="800000"/>
              <a:headEnd/>
              <a:tailEnd/>
            </a:ln>
          </p:spPr>
          <p:txBody>
            <a:bodyPr wrap="none">
              <a:spAutoFit/>
            </a:bodyPr>
            <a:lstStyle/>
            <a:p>
              <a:r>
                <a:rPr kumimoji="0" lang="en-US" altLang="zh-TW" sz="1600">
                  <a:solidFill>
                    <a:srgbClr val="000000"/>
                  </a:solidFill>
                  <a:latin typeface="標楷體" pitchFamily="65" charset="-120"/>
                  <a:ea typeface="標楷體" pitchFamily="65" charset="-120"/>
                </a:rPr>
                <a:t>FB/Twitter…</a:t>
              </a:r>
              <a:endParaRPr kumimoji="0" lang="zh-TW" altLang="en-US" sz="1600">
                <a:solidFill>
                  <a:srgbClr val="000000"/>
                </a:solidFill>
                <a:latin typeface="標楷體" pitchFamily="65" charset="-120"/>
                <a:ea typeface="標楷體" pitchFamily="65" charset="-120"/>
              </a:endParaRPr>
            </a:p>
          </p:txBody>
        </p:sp>
        <p:sp>
          <p:nvSpPr>
            <p:cNvPr id="96285" name="文字方塊 8"/>
            <p:cNvSpPr txBox="1">
              <a:spLocks noChangeArrowheads="1"/>
            </p:cNvSpPr>
            <p:nvPr/>
          </p:nvSpPr>
          <p:spPr bwMode="auto">
            <a:xfrm>
              <a:off x="6024563" y="2668588"/>
              <a:ext cx="1223962" cy="369887"/>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海報配送</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86" name="文字方塊 8"/>
            <p:cNvSpPr txBox="1">
              <a:spLocks noChangeArrowheads="1"/>
            </p:cNvSpPr>
            <p:nvPr/>
          </p:nvSpPr>
          <p:spPr bwMode="auto">
            <a:xfrm>
              <a:off x="4908550" y="2197100"/>
              <a:ext cx="1454150" cy="368300"/>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放送車廣播</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sp>
          <p:nvSpPr>
            <p:cNvPr id="96287" name="文字方塊 8"/>
            <p:cNvSpPr txBox="1">
              <a:spLocks noChangeArrowheads="1"/>
            </p:cNvSpPr>
            <p:nvPr/>
          </p:nvSpPr>
          <p:spPr bwMode="auto">
            <a:xfrm>
              <a:off x="5262563" y="3009900"/>
              <a:ext cx="877887" cy="369888"/>
            </a:xfrm>
            <a:prstGeom prst="rect">
              <a:avLst/>
            </a:prstGeom>
            <a:noFill/>
            <a:ln w="9525">
              <a:noFill/>
              <a:miter lim="800000"/>
              <a:headEnd/>
              <a:tailEnd/>
            </a:ln>
          </p:spPr>
          <p:txBody>
            <a:bodyPr wrap="none">
              <a:spAutoFit/>
            </a:bodyPr>
            <a:lstStyle/>
            <a:p>
              <a:r>
                <a:rPr kumimoji="0" lang="en-US" altLang="zh-TW">
                  <a:solidFill>
                    <a:srgbClr val="000000"/>
                  </a:solidFill>
                  <a:latin typeface="標楷體" pitchFamily="65" charset="-120"/>
                  <a:ea typeface="標楷體" pitchFamily="65" charset="-120"/>
                </a:rPr>
                <a:t>E DM ?</a:t>
              </a:r>
              <a:endParaRPr kumimoji="0" lang="zh-TW" altLang="en-US">
                <a:solidFill>
                  <a:srgbClr val="000000"/>
                </a:solidFill>
                <a:latin typeface="標楷體" pitchFamily="65" charset="-120"/>
                <a:ea typeface="標楷體" pitchFamily="65" charset="-120"/>
              </a:endParaRPr>
            </a:p>
          </p:txBody>
        </p:sp>
        <p:sp>
          <p:nvSpPr>
            <p:cNvPr id="96288" name="文字方塊 8"/>
            <p:cNvSpPr txBox="1">
              <a:spLocks noChangeArrowheads="1"/>
            </p:cNvSpPr>
            <p:nvPr/>
          </p:nvSpPr>
          <p:spPr bwMode="auto">
            <a:xfrm>
              <a:off x="6275388" y="2017713"/>
              <a:ext cx="1454150" cy="368300"/>
            </a:xfrm>
            <a:prstGeom prst="rect">
              <a:avLst/>
            </a:prstGeom>
            <a:noFill/>
            <a:ln w="9525">
              <a:noFill/>
              <a:miter lim="800000"/>
              <a:headEnd/>
              <a:tailEnd/>
            </a:ln>
          </p:spPr>
          <p:txBody>
            <a:bodyPr wrap="none">
              <a:spAutoFit/>
            </a:bodyPr>
            <a:lstStyle/>
            <a:p>
              <a:r>
                <a:rPr kumimoji="0" lang="zh-TW" altLang="en-US">
                  <a:solidFill>
                    <a:srgbClr val="000000"/>
                  </a:solidFill>
                  <a:latin typeface="標楷體" pitchFamily="65" charset="-120"/>
                  <a:ea typeface="標楷體" pitchFamily="65" charset="-120"/>
                </a:rPr>
                <a:t>置入式行銷</a:t>
              </a:r>
              <a:r>
                <a:rPr kumimoji="0" lang="en-US" altLang="zh-TW">
                  <a:solidFill>
                    <a:srgbClr val="000000"/>
                  </a:solidFill>
                  <a:latin typeface="標楷體" pitchFamily="65" charset="-120"/>
                  <a:ea typeface="標楷體" pitchFamily="65" charset="-120"/>
                </a:rPr>
                <a:t>?</a:t>
              </a:r>
              <a:endParaRPr kumimoji="0" lang="zh-TW" altLang="en-US">
                <a:solidFill>
                  <a:srgbClr val="000000"/>
                </a:solidFill>
                <a:latin typeface="標楷體" pitchFamily="65" charset="-120"/>
                <a:ea typeface="標楷體" pitchFamily="65" charset="-120"/>
              </a:endParaRPr>
            </a:p>
          </p:txBody>
        </p:sp>
      </p:grpSp>
      <p:pic>
        <p:nvPicPr>
          <p:cNvPr id="314380" name="Picture 12"/>
          <p:cNvPicPr>
            <a:picLocks noChangeAspect="1" noChangeArrowheads="1"/>
          </p:cNvPicPr>
          <p:nvPr/>
        </p:nvPicPr>
        <p:blipFill>
          <a:blip r:embed="rId5"/>
          <a:srcRect/>
          <a:stretch>
            <a:fillRect/>
          </a:stretch>
        </p:blipFill>
        <p:spPr bwMode="auto">
          <a:xfrm>
            <a:off x="928688" y="1500188"/>
            <a:ext cx="7766050" cy="4870450"/>
          </a:xfrm>
          <a:prstGeom prst="rect">
            <a:avLst/>
          </a:prstGeom>
          <a:solidFill>
            <a:schemeClr val="bg1"/>
          </a:solidFill>
          <a:ln>
            <a:noFill/>
          </a:ln>
          <a:effectLst>
            <a:prstShdw prst="shdw17" dist="17961" dir="2700000">
              <a:schemeClr val="accent1">
                <a:gamma/>
                <a:shade val="60000"/>
                <a:invGamma/>
              </a:schemeClr>
            </a:prstShdw>
          </a:effectLst>
        </p:spPr>
      </p:pic>
      <p:pic>
        <p:nvPicPr>
          <p:cNvPr id="314379" name="Picture 11"/>
          <p:cNvPicPr>
            <a:picLocks noChangeAspect="1" noChangeArrowheads="1"/>
          </p:cNvPicPr>
          <p:nvPr/>
        </p:nvPicPr>
        <p:blipFill>
          <a:blip r:embed="rId6"/>
          <a:srcRect/>
          <a:stretch>
            <a:fillRect/>
          </a:stretch>
        </p:blipFill>
        <p:spPr bwMode="auto">
          <a:xfrm>
            <a:off x="928688" y="1500188"/>
            <a:ext cx="7813675" cy="4899025"/>
          </a:xfrm>
          <a:prstGeom prst="rect">
            <a:avLst/>
          </a:prstGeom>
          <a:noFill/>
          <a:ln>
            <a:noFill/>
          </a:ln>
          <a:effectLst>
            <a:prstShdw prst="shdw17" dist="17961" dir="2700000">
              <a:schemeClr val="accent1">
                <a:gamma/>
                <a:shade val="60000"/>
                <a:invGamma/>
              </a:schemeClr>
            </a:prstShdw>
          </a:effectLst>
          <a:extLst>
            <a:ext uri="{909E8E84-426E-40DD-AFC4-6F175D3DCCD1}"/>
            <a:ext uri="{91240B29-F687-4F45-9708-019B960494DF}"/>
          </a:extLst>
        </p:spPr>
      </p:pic>
      <p:sp>
        <p:nvSpPr>
          <p:cNvPr id="2" name="文字方塊 1"/>
          <p:cNvSpPr txBox="1">
            <a:spLocks noChangeArrowheads="1"/>
          </p:cNvSpPr>
          <p:nvPr/>
        </p:nvSpPr>
        <p:spPr bwMode="auto">
          <a:xfrm>
            <a:off x="3851275" y="4581525"/>
            <a:ext cx="2147888" cy="368300"/>
          </a:xfrm>
          <a:prstGeom prst="rect">
            <a:avLst/>
          </a:prstGeom>
          <a:noFill/>
          <a:ln w="9525">
            <a:noFill/>
            <a:miter lim="800000"/>
            <a:headEnd/>
            <a:tailEnd/>
          </a:ln>
        </p:spPr>
        <p:txBody>
          <a:bodyPr wrap="none">
            <a:spAutoFit/>
          </a:bodyPr>
          <a:lstStyle/>
          <a:p>
            <a:r>
              <a:rPr lang="zh-TW" altLang="en-US" b="1">
                <a:solidFill>
                  <a:srgbClr val="990000"/>
                </a:solidFill>
                <a:latin typeface="標楷體" pitchFamily="65" charset="-120"/>
                <a:ea typeface="標楷體" pitchFamily="65" charset="-120"/>
              </a:rPr>
              <a:t>服務行銷</a:t>
            </a:r>
            <a:r>
              <a:rPr lang="en-US" altLang="zh-TW" b="1">
                <a:solidFill>
                  <a:srgbClr val="990000"/>
                </a:solidFill>
                <a:latin typeface="標楷體" pitchFamily="65" charset="-120"/>
                <a:ea typeface="標楷體" pitchFamily="65" charset="-120"/>
              </a:rPr>
              <a:t>/</a:t>
            </a:r>
            <a:r>
              <a:rPr lang="zh-TW" altLang="en-US" b="1">
                <a:solidFill>
                  <a:srgbClr val="990000"/>
                </a:solidFill>
                <a:latin typeface="標楷體" pitchFamily="65" charset="-120"/>
                <a:ea typeface="標楷體" pitchFamily="65" charset="-120"/>
              </a:rPr>
              <a:t>口碑行銷</a:t>
            </a:r>
          </a:p>
        </p:txBody>
      </p:sp>
      <p:pic>
        <p:nvPicPr>
          <p:cNvPr id="96276" name="Picture 13">
            <a:hlinkClick r:id="rId7" action="ppaction://hlinkpres?slideindex=1&amp;slidetitle="/>
          </p:cNvPr>
          <p:cNvPicPr>
            <a:picLocks noChangeAspect="1" noChangeArrowheads="1"/>
          </p:cNvPicPr>
          <p:nvPr/>
        </p:nvPicPr>
        <p:blipFill>
          <a:blip r:embed="rId8" cstate="email"/>
          <a:srcRect/>
          <a:stretch>
            <a:fillRect/>
          </a:stretch>
        </p:blipFill>
        <p:spPr bwMode="auto">
          <a:xfrm>
            <a:off x="8302625" y="5902325"/>
            <a:ext cx="715963" cy="635000"/>
          </a:xfrm>
          <a:prstGeom prst="rect">
            <a:avLst/>
          </a:prstGeom>
          <a:noFill/>
          <a:ln w="9525">
            <a:noFill/>
            <a:miter lim="800000"/>
            <a:headEnd/>
            <a:tailEnd/>
          </a:ln>
          <a:effectLst>
            <a:prstShdw prst="shdw17" dist="17961" dir="2700000">
              <a:srgbClr val="5C0000">
                <a:alpha val="50000"/>
              </a:srgbClr>
            </a:prst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4"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00"/>
                                        <p:tgtEl>
                                          <p:spTgt spid="3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4" presetClass="entr" presetSubtype="1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par>
                                <p:cTn id="25" presetID="26"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80">
                                          <p:stCondLst>
                                            <p:cond delay="0"/>
                                          </p:stCondLst>
                                        </p:cTn>
                                        <p:tgtEl>
                                          <p:spTgt spid="39"/>
                                        </p:tgtEl>
                                      </p:cBhvr>
                                    </p:animEffect>
                                    <p:anim calcmode="lin" valueType="num">
                                      <p:cBhvr>
                                        <p:cTn id="28"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33" dur="26">
                                          <p:stCondLst>
                                            <p:cond delay="650"/>
                                          </p:stCondLst>
                                        </p:cTn>
                                        <p:tgtEl>
                                          <p:spTgt spid="39"/>
                                        </p:tgtEl>
                                      </p:cBhvr>
                                      <p:to x="100000" y="60000"/>
                                    </p:animScale>
                                    <p:animScale>
                                      <p:cBhvr>
                                        <p:cTn id="34" dur="166" decel="50000">
                                          <p:stCondLst>
                                            <p:cond delay="676"/>
                                          </p:stCondLst>
                                        </p:cTn>
                                        <p:tgtEl>
                                          <p:spTgt spid="39"/>
                                        </p:tgtEl>
                                      </p:cBhvr>
                                      <p:to x="100000" y="100000"/>
                                    </p:animScale>
                                    <p:animScale>
                                      <p:cBhvr>
                                        <p:cTn id="35" dur="26">
                                          <p:stCondLst>
                                            <p:cond delay="1312"/>
                                          </p:stCondLst>
                                        </p:cTn>
                                        <p:tgtEl>
                                          <p:spTgt spid="39"/>
                                        </p:tgtEl>
                                      </p:cBhvr>
                                      <p:to x="100000" y="80000"/>
                                    </p:animScale>
                                    <p:animScale>
                                      <p:cBhvr>
                                        <p:cTn id="36" dur="166" decel="50000">
                                          <p:stCondLst>
                                            <p:cond delay="1338"/>
                                          </p:stCondLst>
                                        </p:cTn>
                                        <p:tgtEl>
                                          <p:spTgt spid="39"/>
                                        </p:tgtEl>
                                      </p:cBhvr>
                                      <p:to x="100000" y="100000"/>
                                    </p:animScale>
                                    <p:animScale>
                                      <p:cBhvr>
                                        <p:cTn id="37" dur="26">
                                          <p:stCondLst>
                                            <p:cond delay="1642"/>
                                          </p:stCondLst>
                                        </p:cTn>
                                        <p:tgtEl>
                                          <p:spTgt spid="39"/>
                                        </p:tgtEl>
                                      </p:cBhvr>
                                      <p:to x="100000" y="90000"/>
                                    </p:animScale>
                                    <p:animScale>
                                      <p:cBhvr>
                                        <p:cTn id="38" dur="166" decel="50000">
                                          <p:stCondLst>
                                            <p:cond delay="1668"/>
                                          </p:stCondLst>
                                        </p:cTn>
                                        <p:tgtEl>
                                          <p:spTgt spid="39"/>
                                        </p:tgtEl>
                                      </p:cBhvr>
                                      <p:to x="100000" y="100000"/>
                                    </p:animScale>
                                    <p:animScale>
                                      <p:cBhvr>
                                        <p:cTn id="39" dur="26">
                                          <p:stCondLst>
                                            <p:cond delay="1808"/>
                                          </p:stCondLst>
                                        </p:cTn>
                                        <p:tgtEl>
                                          <p:spTgt spid="39"/>
                                        </p:tgtEl>
                                      </p:cBhvr>
                                      <p:to x="100000" y="95000"/>
                                    </p:animScale>
                                    <p:animScale>
                                      <p:cBhvr>
                                        <p:cTn id="40" dur="166" decel="50000">
                                          <p:stCondLst>
                                            <p:cond delay="1834"/>
                                          </p:stCondLst>
                                        </p:cTn>
                                        <p:tgtEl>
                                          <p:spTgt spid="39"/>
                                        </p:tgtEl>
                                      </p:cBhvr>
                                      <p:to x="100000" y="100000"/>
                                    </p:animScale>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arn(inVertical)">
                                      <p:cBhvr>
                                        <p:cTn id="45" dur="500"/>
                                        <p:tgtEl>
                                          <p:spTgt spid="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72716"/>
                                        </p:tgtEl>
                                        <p:attrNameLst>
                                          <p:attrName>style.visibility</p:attrName>
                                        </p:attrNameLst>
                                      </p:cBhvr>
                                      <p:to>
                                        <p:strVal val="visible"/>
                                      </p:to>
                                    </p:set>
                                    <p:animEffect transition="in" filter="randombar(horizontal)">
                                      <p:cBhvr>
                                        <p:cTn id="50" dur="500"/>
                                        <p:tgtEl>
                                          <p:spTgt spid="72716"/>
                                        </p:tgtEl>
                                      </p:cBhvr>
                                    </p:animEffect>
                                  </p:childTnLst>
                                </p:cTn>
                              </p:par>
                              <p:par>
                                <p:cTn id="51" presetID="14" presetClass="entr" presetSubtype="10" fill="hold" nodeType="withEffect">
                                  <p:stCondLst>
                                    <p:cond delay="0"/>
                                  </p:stCondLst>
                                  <p:childTnLst>
                                    <p:set>
                                      <p:cBhvr>
                                        <p:cTn id="52" dur="1" fill="hold">
                                          <p:stCondLst>
                                            <p:cond delay="0"/>
                                          </p:stCondLst>
                                        </p:cTn>
                                        <p:tgtEl>
                                          <p:spTgt spid="314375"/>
                                        </p:tgtEl>
                                        <p:attrNameLst>
                                          <p:attrName>style.visibility</p:attrName>
                                        </p:attrNameLst>
                                      </p:cBhvr>
                                      <p:to>
                                        <p:strVal val="visible"/>
                                      </p:to>
                                    </p:set>
                                    <p:animEffect transition="in" filter="randombar(horizontal)">
                                      <p:cBhvr>
                                        <p:cTn id="53" dur="500"/>
                                        <p:tgtEl>
                                          <p:spTgt spid="314375"/>
                                        </p:tgtEl>
                                      </p:cBhvr>
                                    </p:animEffect>
                                  </p:childTnLst>
                                </p:cTn>
                              </p:par>
                              <p:par>
                                <p:cTn id="54" presetID="14" presetClass="entr" presetSubtype="10" fill="hold" nodeType="withEffect">
                                  <p:stCondLst>
                                    <p:cond delay="0"/>
                                  </p:stCondLst>
                                  <p:childTnLst>
                                    <p:set>
                                      <p:cBhvr>
                                        <p:cTn id="55" dur="1" fill="hold">
                                          <p:stCondLst>
                                            <p:cond delay="0"/>
                                          </p:stCondLst>
                                        </p:cTn>
                                        <p:tgtEl>
                                          <p:spTgt spid="314378"/>
                                        </p:tgtEl>
                                        <p:attrNameLst>
                                          <p:attrName>style.visibility</p:attrName>
                                        </p:attrNameLst>
                                      </p:cBhvr>
                                      <p:to>
                                        <p:strVal val="visible"/>
                                      </p:to>
                                    </p:set>
                                    <p:animEffect transition="in" filter="randombar(horizontal)">
                                      <p:cBhvr>
                                        <p:cTn id="56" dur="500"/>
                                        <p:tgtEl>
                                          <p:spTgt spid="31437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42" presetClass="entr" presetSubtype="0" fill="hold" nodeType="clickEffect">
                                  <p:stCondLst>
                                    <p:cond delay="0"/>
                                  </p:stCondLst>
                                  <p:childTnLst>
                                    <p:set>
                                      <p:cBhvr>
                                        <p:cTn id="63" dur="1" fill="hold">
                                          <p:stCondLst>
                                            <p:cond delay="0"/>
                                          </p:stCondLst>
                                        </p:cTn>
                                        <p:tgtEl>
                                          <p:spTgt spid="314380"/>
                                        </p:tgtEl>
                                        <p:attrNameLst>
                                          <p:attrName>style.visibility</p:attrName>
                                        </p:attrNameLst>
                                      </p:cBhvr>
                                      <p:to>
                                        <p:strVal val="visible"/>
                                      </p:to>
                                    </p:set>
                                    <p:animEffect transition="in" filter="fade">
                                      <p:cBhvr>
                                        <p:cTn id="64" dur="1000"/>
                                        <p:tgtEl>
                                          <p:spTgt spid="314380"/>
                                        </p:tgtEl>
                                      </p:cBhvr>
                                    </p:animEffect>
                                    <p:anim calcmode="lin" valueType="num">
                                      <p:cBhvr>
                                        <p:cTn id="65" dur="1000" fill="hold"/>
                                        <p:tgtEl>
                                          <p:spTgt spid="314380"/>
                                        </p:tgtEl>
                                        <p:attrNameLst>
                                          <p:attrName>ppt_x</p:attrName>
                                        </p:attrNameLst>
                                      </p:cBhvr>
                                      <p:tavLst>
                                        <p:tav tm="0">
                                          <p:val>
                                            <p:strVal val="#ppt_x"/>
                                          </p:val>
                                        </p:tav>
                                        <p:tav tm="100000">
                                          <p:val>
                                            <p:strVal val="#ppt_x"/>
                                          </p:val>
                                        </p:tav>
                                      </p:tavLst>
                                    </p:anim>
                                    <p:anim calcmode="lin" valueType="num">
                                      <p:cBhvr>
                                        <p:cTn id="66" dur="1000" fill="hold"/>
                                        <p:tgtEl>
                                          <p:spTgt spid="314380"/>
                                        </p:tgtEl>
                                        <p:attrNameLst>
                                          <p:attrName>ppt_y</p:attrName>
                                        </p:attrNameLst>
                                      </p:cBhvr>
                                      <p:tavLst>
                                        <p:tav tm="0">
                                          <p:val>
                                            <p:strVal val="#ppt_y+.1"/>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42" presetClass="entr" presetSubtype="0" fill="hold" nodeType="clickEffect">
                                  <p:stCondLst>
                                    <p:cond delay="0"/>
                                  </p:stCondLst>
                                  <p:childTnLst>
                                    <p:set>
                                      <p:cBhvr>
                                        <p:cTn id="70" dur="1" fill="hold">
                                          <p:stCondLst>
                                            <p:cond delay="0"/>
                                          </p:stCondLst>
                                        </p:cTn>
                                        <p:tgtEl>
                                          <p:spTgt spid="314379"/>
                                        </p:tgtEl>
                                        <p:attrNameLst>
                                          <p:attrName>style.visibility</p:attrName>
                                        </p:attrNameLst>
                                      </p:cBhvr>
                                      <p:to>
                                        <p:strVal val="visible"/>
                                      </p:to>
                                    </p:set>
                                    <p:animEffect transition="in" filter="fade">
                                      <p:cBhvr>
                                        <p:cTn id="71" dur="1000"/>
                                        <p:tgtEl>
                                          <p:spTgt spid="314379"/>
                                        </p:tgtEl>
                                      </p:cBhvr>
                                    </p:animEffect>
                                    <p:anim calcmode="lin" valueType="num">
                                      <p:cBhvr>
                                        <p:cTn id="72" dur="1000" fill="hold"/>
                                        <p:tgtEl>
                                          <p:spTgt spid="314379"/>
                                        </p:tgtEl>
                                        <p:attrNameLst>
                                          <p:attrName>ppt_x</p:attrName>
                                        </p:attrNameLst>
                                      </p:cBhvr>
                                      <p:tavLst>
                                        <p:tav tm="0">
                                          <p:val>
                                            <p:strVal val="#ppt_x"/>
                                          </p:val>
                                        </p:tav>
                                        <p:tav tm="100000">
                                          <p:val>
                                            <p:strVal val="#ppt_x"/>
                                          </p:val>
                                        </p:tav>
                                      </p:tavLst>
                                    </p:anim>
                                    <p:anim calcmode="lin" valueType="num">
                                      <p:cBhvr>
                                        <p:cTn id="73" dur="1000" fill="hold"/>
                                        <p:tgtEl>
                                          <p:spTgt spid="3143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6" grpId="0"/>
      <p:bldP spid="36" grpId="0"/>
      <p:bldP spid="39" grpId="0"/>
      <p:bldP spid="42"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gray">
          <a:xfrm>
            <a:off x="1471613" y="3738563"/>
            <a:ext cx="1566862" cy="914400"/>
          </a:xfrm>
          <a:prstGeom prst="rect">
            <a:avLst/>
          </a:prstGeom>
          <a:solidFill>
            <a:srgbClr val="E0AD12"/>
          </a:solidFill>
          <a:ln w="25400" algn="ctr">
            <a:noFill/>
            <a:miter lim="800000"/>
            <a:headEnd/>
            <a:tailEnd/>
          </a:ln>
        </p:spPr>
        <p:txBody>
          <a:bodyPr lIns="45720" tIns="44450" rIns="45720" bIns="44450" anchor="ctr" anchorCtr="1"/>
          <a:lstStyle/>
          <a:p>
            <a:endParaRPr kumimoji="0" lang="zh-TW" altLang="en-US">
              <a:solidFill>
                <a:srgbClr val="000000"/>
              </a:solidFill>
            </a:endParaRPr>
          </a:p>
        </p:txBody>
      </p:sp>
      <p:sp>
        <p:nvSpPr>
          <p:cNvPr id="97283" name="Rectangle 3"/>
          <p:cNvSpPr>
            <a:spLocks noChangeArrowheads="1"/>
          </p:cNvSpPr>
          <p:nvPr/>
        </p:nvSpPr>
        <p:spPr bwMode="gray">
          <a:xfrm>
            <a:off x="1471613" y="2420938"/>
            <a:ext cx="1566862" cy="914400"/>
          </a:xfrm>
          <a:prstGeom prst="rect">
            <a:avLst/>
          </a:prstGeom>
          <a:solidFill>
            <a:srgbClr val="B1A35D"/>
          </a:solidFill>
          <a:ln w="25400" algn="ctr">
            <a:noFill/>
            <a:miter lim="800000"/>
            <a:headEnd/>
            <a:tailEnd/>
          </a:ln>
        </p:spPr>
        <p:txBody>
          <a:bodyPr lIns="45720" tIns="44450" rIns="45720" bIns="44450" anchor="ctr" anchorCtr="1"/>
          <a:lstStyle/>
          <a:p>
            <a:endParaRPr kumimoji="0" lang="zh-TW" altLang="en-US">
              <a:solidFill>
                <a:srgbClr val="000000"/>
              </a:solidFill>
            </a:endParaRPr>
          </a:p>
        </p:txBody>
      </p:sp>
      <p:sp>
        <p:nvSpPr>
          <p:cNvPr id="167940" name="Freeform 4"/>
          <p:cNvSpPr>
            <a:spLocks/>
          </p:cNvSpPr>
          <p:nvPr/>
        </p:nvSpPr>
        <p:spPr bwMode="gray">
          <a:xfrm flipV="1">
            <a:off x="1474788" y="1146175"/>
            <a:ext cx="6981825" cy="4659313"/>
          </a:xfrm>
          <a:custGeom>
            <a:avLst/>
            <a:gdLst>
              <a:gd name="T0" fmla="*/ 0 w 4398"/>
              <a:gd name="T1" fmla="*/ 1403727976 h 2935"/>
              <a:gd name="T2" fmla="*/ 2147483647 w 4398"/>
              <a:gd name="T3" fmla="*/ 1428929541 h 2935"/>
              <a:gd name="T4" fmla="*/ 2147483647 w 4398"/>
              <a:gd name="T5" fmla="*/ 2147483647 h 2935"/>
              <a:gd name="T6" fmla="*/ 2147483647 w 4398"/>
              <a:gd name="T7" fmla="*/ 2147483647 h 2935"/>
              <a:gd name="T8" fmla="*/ 2147483647 w 4398"/>
              <a:gd name="T9" fmla="*/ 0 h 2935"/>
              <a:gd name="T10" fmla="*/ 0 w 4398"/>
              <a:gd name="T11" fmla="*/ 0 h 2935"/>
              <a:gd name="T12" fmla="*/ 0 w 4398"/>
              <a:gd name="T13" fmla="*/ 1403727976 h 29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98" h="2935">
                <a:moveTo>
                  <a:pt x="0" y="557"/>
                </a:moveTo>
                <a:lnTo>
                  <a:pt x="1226" y="567"/>
                </a:lnTo>
                <a:lnTo>
                  <a:pt x="1226" y="2935"/>
                </a:lnTo>
                <a:lnTo>
                  <a:pt x="4398" y="2935"/>
                </a:lnTo>
                <a:lnTo>
                  <a:pt x="4398" y="0"/>
                </a:lnTo>
                <a:lnTo>
                  <a:pt x="0" y="0"/>
                </a:lnTo>
                <a:lnTo>
                  <a:pt x="0" y="557"/>
                </a:lnTo>
                <a:close/>
              </a:path>
            </a:pathLst>
          </a:custGeom>
          <a:solidFill>
            <a:srgbClr val="A1A646"/>
          </a:solidFill>
          <a:ln w="25400" cap="flat" cmpd="sng">
            <a:noFill/>
            <a:prstDash val="solid"/>
            <a:round/>
            <a:headEnd/>
            <a:tailEnd/>
          </a:ln>
          <a:effectLst>
            <a:outerShdw dist="107763" dir="2700000" algn="ctr" rotWithShape="0">
              <a:schemeClr val="bg2">
                <a:alpha val="50000"/>
              </a:schemeClr>
            </a:outerShdw>
          </a:effectLst>
        </p:spPr>
        <p:txBody>
          <a:bodyPr lIns="45720" tIns="44450" rIns="45720" bIns="44450" anchor="ctr" anchorCtr="1"/>
          <a:lstStyle/>
          <a:p>
            <a:pPr>
              <a:defRPr/>
            </a:pPr>
            <a:endParaRPr lang="zh-TW" altLang="en-US"/>
          </a:p>
        </p:txBody>
      </p:sp>
      <p:sp>
        <p:nvSpPr>
          <p:cNvPr id="97285" name="Rectangle 5"/>
          <p:cNvSpPr>
            <a:spLocks noChangeArrowheads="1"/>
          </p:cNvSpPr>
          <p:nvPr/>
        </p:nvSpPr>
        <p:spPr bwMode="gray">
          <a:xfrm>
            <a:off x="1471613" y="1165225"/>
            <a:ext cx="1566862" cy="914400"/>
          </a:xfrm>
          <a:prstGeom prst="rect">
            <a:avLst/>
          </a:prstGeom>
          <a:solidFill>
            <a:srgbClr val="6399AB"/>
          </a:solidFill>
          <a:ln w="25400" algn="ctr">
            <a:noFill/>
            <a:miter lim="800000"/>
            <a:headEnd/>
            <a:tailEnd/>
          </a:ln>
        </p:spPr>
        <p:txBody>
          <a:bodyPr lIns="45720" tIns="44450" rIns="45720" bIns="44450" anchor="ctr" anchorCtr="1"/>
          <a:lstStyle/>
          <a:p>
            <a:endParaRPr kumimoji="0" lang="zh-TW" altLang="en-US">
              <a:solidFill>
                <a:srgbClr val="000000"/>
              </a:solidFill>
            </a:endParaRPr>
          </a:p>
        </p:txBody>
      </p:sp>
      <p:sp>
        <p:nvSpPr>
          <p:cNvPr id="97286" name="Rectangle 6"/>
          <p:cNvSpPr>
            <a:spLocks noChangeArrowheads="1"/>
          </p:cNvSpPr>
          <p:nvPr/>
        </p:nvSpPr>
        <p:spPr bwMode="gray">
          <a:xfrm>
            <a:off x="1471613" y="2292350"/>
            <a:ext cx="1566862" cy="914400"/>
          </a:xfrm>
          <a:prstGeom prst="rect">
            <a:avLst/>
          </a:prstGeom>
          <a:solidFill>
            <a:srgbClr val="B1A35D"/>
          </a:solidFill>
          <a:ln w="25400" algn="ctr">
            <a:noFill/>
            <a:miter lim="800000"/>
            <a:headEnd/>
            <a:tailEnd/>
          </a:ln>
        </p:spPr>
        <p:txBody>
          <a:bodyPr lIns="45720" tIns="44450" rIns="45720" bIns="44450" anchor="ctr" anchorCtr="1"/>
          <a:lstStyle/>
          <a:p>
            <a:r>
              <a:rPr kumimoji="0" lang="en-US" altLang="zh-TW" sz="1400">
                <a:solidFill>
                  <a:srgbClr val="C0C0C0"/>
                </a:solidFill>
                <a:ea typeface="標楷體" pitchFamily="65" charset="-120"/>
              </a:rPr>
              <a:t>PZB</a:t>
            </a:r>
            <a:r>
              <a:rPr kumimoji="0" lang="zh-TW" altLang="en-US" sz="1400">
                <a:solidFill>
                  <a:srgbClr val="C0C0C0"/>
                </a:solidFill>
                <a:ea typeface="標楷體" pitchFamily="65" charset="-120"/>
              </a:rPr>
              <a:t>服務品質模式</a:t>
            </a:r>
          </a:p>
        </p:txBody>
      </p:sp>
      <p:sp>
        <p:nvSpPr>
          <p:cNvPr id="97287" name="Rectangle 7"/>
          <p:cNvSpPr>
            <a:spLocks noChangeArrowheads="1"/>
          </p:cNvSpPr>
          <p:nvPr/>
        </p:nvSpPr>
        <p:spPr bwMode="gray">
          <a:xfrm>
            <a:off x="1474788" y="1125538"/>
            <a:ext cx="1566862" cy="914400"/>
          </a:xfrm>
          <a:prstGeom prst="rect">
            <a:avLst/>
          </a:prstGeom>
          <a:solidFill>
            <a:srgbClr val="6399AB"/>
          </a:solidFill>
          <a:ln w="25400" algn="ctr">
            <a:noFill/>
            <a:miter lim="800000"/>
            <a:headEnd/>
            <a:tailEnd/>
          </a:ln>
        </p:spPr>
        <p:txBody>
          <a:bodyPr lIns="45720" tIns="44450" rIns="45720" bIns="44450" anchor="ctr" anchorCtr="1"/>
          <a:lstStyle/>
          <a:p>
            <a:pPr>
              <a:spcBef>
                <a:spcPct val="50000"/>
              </a:spcBef>
              <a:buClr>
                <a:srgbClr val="FF3F00"/>
              </a:buClr>
              <a:buFont typeface="Wingdings" pitchFamily="2" charset="2"/>
              <a:buNone/>
            </a:pPr>
            <a:r>
              <a:rPr kumimoji="0" lang="zh-TW" altLang="en-US" sz="1400">
                <a:solidFill>
                  <a:srgbClr val="C0C0C0"/>
                </a:solidFill>
                <a:ea typeface="標楷體" pitchFamily="65" charset="-120"/>
              </a:rPr>
              <a:t>品質成本</a:t>
            </a:r>
          </a:p>
        </p:txBody>
      </p:sp>
      <p:sp>
        <p:nvSpPr>
          <p:cNvPr id="97288" name="Rectangle 8"/>
          <p:cNvSpPr>
            <a:spLocks noChangeArrowheads="1"/>
          </p:cNvSpPr>
          <p:nvPr/>
        </p:nvSpPr>
        <p:spPr bwMode="gray">
          <a:xfrm>
            <a:off x="1042988" y="4891088"/>
            <a:ext cx="2232025" cy="914400"/>
          </a:xfrm>
          <a:prstGeom prst="rect">
            <a:avLst/>
          </a:prstGeom>
          <a:noFill/>
          <a:ln w="25400" algn="ctr">
            <a:noFill/>
            <a:miter lim="800000"/>
            <a:headEnd/>
            <a:tailEnd/>
          </a:ln>
        </p:spPr>
        <p:txBody>
          <a:bodyPr lIns="45720" tIns="44450" rIns="45720" bIns="44450" anchor="ctr" anchorCtr="1"/>
          <a:lstStyle/>
          <a:p>
            <a:r>
              <a:rPr kumimoji="0" lang="zh-TW" altLang="en-US" sz="2400" b="1">
                <a:solidFill>
                  <a:srgbClr val="000000"/>
                </a:solidFill>
                <a:ea typeface="標楷體" pitchFamily="65" charset="-120"/>
              </a:rPr>
              <a:t>競爭策略</a:t>
            </a:r>
          </a:p>
        </p:txBody>
      </p:sp>
      <p:sp>
        <p:nvSpPr>
          <p:cNvPr id="97289" name="Rectangle 13"/>
          <p:cNvSpPr>
            <a:spLocks noChangeArrowheads="1"/>
          </p:cNvSpPr>
          <p:nvPr/>
        </p:nvSpPr>
        <p:spPr bwMode="gray">
          <a:xfrm>
            <a:off x="1454150" y="3738563"/>
            <a:ext cx="1566863" cy="914400"/>
          </a:xfrm>
          <a:prstGeom prst="rect">
            <a:avLst/>
          </a:prstGeom>
          <a:solidFill>
            <a:srgbClr val="E0AD12"/>
          </a:solidFill>
          <a:ln w="25400" algn="ctr">
            <a:noFill/>
            <a:miter lim="800000"/>
            <a:headEnd/>
            <a:tailEnd/>
          </a:ln>
        </p:spPr>
        <p:txBody>
          <a:bodyPr lIns="45720" tIns="44450" rIns="45720" bIns="44450" anchor="ctr" anchorCtr="1"/>
          <a:lstStyle/>
          <a:p>
            <a:r>
              <a:rPr kumimoji="0" lang="en-US" altLang="zh-TW" sz="1400">
                <a:solidFill>
                  <a:srgbClr val="C0C0C0"/>
                </a:solidFill>
                <a:ea typeface="標楷體" pitchFamily="65" charset="-120"/>
              </a:rPr>
              <a:t>Kano Model</a:t>
            </a:r>
          </a:p>
        </p:txBody>
      </p:sp>
      <p:grpSp>
        <p:nvGrpSpPr>
          <p:cNvPr id="97290" name="Group 14"/>
          <p:cNvGrpSpPr>
            <a:grpSpLocks/>
          </p:cNvGrpSpPr>
          <p:nvPr/>
        </p:nvGrpSpPr>
        <p:grpSpPr bwMode="auto">
          <a:xfrm>
            <a:off x="3563938" y="1700213"/>
            <a:ext cx="4752975" cy="3324225"/>
            <a:chOff x="2064" y="1344"/>
            <a:chExt cx="2994" cy="1685"/>
          </a:xfrm>
        </p:grpSpPr>
        <p:sp>
          <p:nvSpPr>
            <p:cNvPr id="97291" name="Rectangle 15"/>
            <p:cNvSpPr>
              <a:spLocks noChangeArrowheads="1"/>
            </p:cNvSpPr>
            <p:nvPr/>
          </p:nvSpPr>
          <p:spPr bwMode="auto">
            <a:xfrm>
              <a:off x="2065" y="1344"/>
              <a:ext cx="2993" cy="399"/>
            </a:xfrm>
            <a:prstGeom prst="rect">
              <a:avLst/>
            </a:prstGeom>
            <a:solidFill>
              <a:schemeClr val="bg1"/>
            </a:solidFill>
            <a:ln w="9525">
              <a:solidFill>
                <a:srgbClr val="FF0000"/>
              </a:solidFill>
              <a:miter lim="800000"/>
              <a:headEnd/>
              <a:tailEnd/>
            </a:ln>
          </p:spPr>
          <p:txBody>
            <a:bodyPr wrap="none" anchor="ctr"/>
            <a:lstStyle/>
            <a:p>
              <a:pPr algn="r"/>
              <a:r>
                <a:rPr kumimoji="0" lang="zh-TW" altLang="en-US" sz="2000" b="1">
                  <a:solidFill>
                    <a:srgbClr val="000000"/>
                  </a:solidFill>
                  <a:ea typeface="標楷體" pitchFamily="65" charset="-120"/>
                  <a:cs typeface="Arial Unicode MS" pitchFamily="34" charset="-120"/>
                </a:rPr>
                <a:t>差異化策略</a:t>
              </a:r>
              <a:r>
                <a:rPr kumimoji="0" lang="zh-TW" altLang="en-US" sz="2800" b="1">
                  <a:solidFill>
                    <a:srgbClr val="000000"/>
                  </a:solidFill>
                  <a:ea typeface="標楷體" pitchFamily="65" charset="-120"/>
                  <a:cs typeface="Arial Unicode MS" pitchFamily="34" charset="-120"/>
                </a:rPr>
                <a:t> </a:t>
              </a:r>
            </a:p>
          </p:txBody>
        </p:sp>
        <p:sp>
          <p:nvSpPr>
            <p:cNvPr id="97292" name="Rectangle 16"/>
            <p:cNvSpPr>
              <a:spLocks noChangeArrowheads="1"/>
            </p:cNvSpPr>
            <p:nvPr/>
          </p:nvSpPr>
          <p:spPr bwMode="auto">
            <a:xfrm>
              <a:off x="2065" y="1785"/>
              <a:ext cx="2993" cy="381"/>
            </a:xfrm>
            <a:prstGeom prst="rect">
              <a:avLst/>
            </a:prstGeom>
            <a:solidFill>
              <a:schemeClr val="bg1"/>
            </a:solidFill>
            <a:ln w="9525">
              <a:solidFill>
                <a:srgbClr val="FF0000"/>
              </a:solidFill>
              <a:miter lim="800000"/>
              <a:headEnd/>
              <a:tailEnd/>
            </a:ln>
          </p:spPr>
          <p:txBody>
            <a:bodyPr wrap="none" anchor="ctr"/>
            <a:lstStyle/>
            <a:p>
              <a:pPr algn="r"/>
              <a:r>
                <a:rPr kumimoji="0" lang="zh-TW" altLang="en-US" sz="2000" b="1">
                  <a:solidFill>
                    <a:srgbClr val="000000"/>
                  </a:solidFill>
                  <a:ea typeface="標楷體" pitchFamily="65" charset="-120"/>
                  <a:cs typeface="Arial Unicode MS" pitchFamily="34" charset="-120"/>
                </a:rPr>
                <a:t>形象及品質策略</a:t>
              </a:r>
              <a:r>
                <a:rPr kumimoji="0" lang="zh-TW" altLang="en-US" sz="2800">
                  <a:solidFill>
                    <a:srgbClr val="000000"/>
                  </a:solidFill>
                  <a:ea typeface="標楷體" pitchFamily="65" charset="-120"/>
                  <a:cs typeface="Arial Unicode MS" pitchFamily="34" charset="-120"/>
                </a:rPr>
                <a:t> </a:t>
              </a:r>
            </a:p>
          </p:txBody>
        </p:sp>
        <p:sp>
          <p:nvSpPr>
            <p:cNvPr id="97293" name="Rectangle 17"/>
            <p:cNvSpPr>
              <a:spLocks noChangeArrowheads="1"/>
            </p:cNvSpPr>
            <p:nvPr/>
          </p:nvSpPr>
          <p:spPr bwMode="auto">
            <a:xfrm>
              <a:off x="2064" y="2207"/>
              <a:ext cx="2993" cy="822"/>
            </a:xfrm>
            <a:prstGeom prst="rect">
              <a:avLst/>
            </a:prstGeom>
            <a:solidFill>
              <a:schemeClr val="bg1"/>
            </a:solidFill>
            <a:ln w="9525">
              <a:solidFill>
                <a:srgbClr val="FF0000"/>
              </a:solidFill>
              <a:miter lim="800000"/>
              <a:headEnd/>
              <a:tailEnd/>
            </a:ln>
          </p:spPr>
          <p:txBody>
            <a:bodyPr wrap="none" anchor="ctr"/>
            <a:lstStyle/>
            <a:p>
              <a:pPr algn="r"/>
              <a:r>
                <a:rPr kumimoji="0" lang="zh-TW" altLang="en-US" sz="2000" b="1">
                  <a:solidFill>
                    <a:srgbClr val="000000"/>
                  </a:solidFill>
                  <a:ea typeface="標楷體" pitchFamily="65" charset="-120"/>
                  <a:cs typeface="Arial Unicode MS" pitchFamily="34" charset="-120"/>
                </a:rPr>
                <a:t>價格策略</a:t>
              </a:r>
              <a:r>
                <a:rPr kumimoji="0" lang="zh-TW" altLang="en-US" sz="2800" b="1">
                  <a:solidFill>
                    <a:srgbClr val="000000"/>
                  </a:solidFill>
                  <a:ea typeface="標楷體" pitchFamily="65" charset="-120"/>
                  <a:cs typeface="Arial Unicode MS" pitchFamily="34" charset="-120"/>
                </a:rPr>
                <a:t> </a:t>
              </a:r>
            </a:p>
          </p:txBody>
        </p:sp>
        <p:pic>
          <p:nvPicPr>
            <p:cNvPr id="97294" name="Picture 18" descr="MCj04235670000[1]"/>
            <p:cNvPicPr>
              <a:picLocks noChangeAspect="1" noChangeArrowheads="1"/>
            </p:cNvPicPr>
            <p:nvPr/>
          </p:nvPicPr>
          <p:blipFill>
            <a:blip r:embed="rId3"/>
            <a:srcRect/>
            <a:stretch>
              <a:fillRect/>
            </a:stretch>
          </p:blipFill>
          <p:spPr bwMode="auto">
            <a:xfrm>
              <a:off x="3402" y="1810"/>
              <a:ext cx="167" cy="311"/>
            </a:xfrm>
            <a:prstGeom prst="rect">
              <a:avLst/>
            </a:prstGeom>
            <a:noFill/>
            <a:ln w="9525">
              <a:noFill/>
              <a:miter lim="800000"/>
              <a:headEnd/>
              <a:tailEnd/>
            </a:ln>
          </p:spPr>
        </p:pic>
        <p:pic>
          <p:nvPicPr>
            <p:cNvPr id="97295" name="Picture 19" descr="MCj04235750000[1]"/>
            <p:cNvPicPr>
              <a:picLocks noChangeAspect="1" noChangeArrowheads="1"/>
            </p:cNvPicPr>
            <p:nvPr/>
          </p:nvPicPr>
          <p:blipFill>
            <a:blip r:embed="rId4"/>
            <a:srcRect/>
            <a:stretch>
              <a:fillRect/>
            </a:stretch>
          </p:blipFill>
          <p:spPr bwMode="auto">
            <a:xfrm>
              <a:off x="3342" y="1396"/>
              <a:ext cx="275" cy="312"/>
            </a:xfrm>
            <a:prstGeom prst="rect">
              <a:avLst/>
            </a:prstGeom>
            <a:noFill/>
            <a:ln w="9525">
              <a:noFill/>
              <a:miter lim="800000"/>
              <a:headEnd/>
              <a:tailEnd/>
            </a:ln>
          </p:spPr>
        </p:pic>
        <p:pic>
          <p:nvPicPr>
            <p:cNvPr id="97296" name="Picture 20" descr="MCj03434310000[1]"/>
            <p:cNvPicPr>
              <a:picLocks noChangeAspect="1" noChangeArrowheads="1"/>
            </p:cNvPicPr>
            <p:nvPr/>
          </p:nvPicPr>
          <p:blipFill>
            <a:blip r:embed="rId5"/>
            <a:srcRect/>
            <a:stretch>
              <a:fillRect/>
            </a:stretch>
          </p:blipFill>
          <p:spPr bwMode="auto">
            <a:xfrm>
              <a:off x="3367" y="2371"/>
              <a:ext cx="384" cy="476"/>
            </a:xfrm>
            <a:prstGeom prst="rect">
              <a:avLst/>
            </a:prstGeom>
            <a:noFill/>
            <a:ln w="9525">
              <a:noFill/>
              <a:miter lim="800000"/>
              <a:headEnd/>
              <a:tailEnd/>
            </a:ln>
          </p:spPr>
        </p:pic>
        <p:sp>
          <p:nvSpPr>
            <p:cNvPr id="97297" name="AutoShape 21"/>
            <p:cNvSpPr>
              <a:spLocks noChangeArrowheads="1"/>
            </p:cNvSpPr>
            <p:nvPr/>
          </p:nvSpPr>
          <p:spPr bwMode="auto">
            <a:xfrm>
              <a:off x="2123" y="1385"/>
              <a:ext cx="998" cy="322"/>
            </a:xfrm>
            <a:prstGeom prst="roundRect">
              <a:avLst>
                <a:gd name="adj" fmla="val 16667"/>
              </a:avLst>
            </a:prstGeom>
            <a:solidFill>
              <a:srgbClr val="0000FF"/>
            </a:solidFill>
            <a:ln w="9525">
              <a:solidFill>
                <a:schemeClr val="tx1"/>
              </a:solidFill>
              <a:round/>
              <a:headEnd/>
              <a:tailEnd/>
            </a:ln>
          </p:spPr>
          <p:txBody>
            <a:bodyPr wrap="none" anchor="ctr"/>
            <a:lstStyle/>
            <a:p>
              <a:pPr algn="ctr"/>
              <a:r>
                <a:rPr kumimoji="0" lang="zh-TW" altLang="en-US" sz="2400">
                  <a:solidFill>
                    <a:srgbClr val="FFFFFF"/>
                  </a:solidFill>
                  <a:ea typeface="標楷體" pitchFamily="65" charset="-120"/>
                  <a:cs typeface="Arial Unicode MS" pitchFamily="34" charset="-120"/>
                </a:rPr>
                <a:t>人無我有</a:t>
              </a:r>
            </a:p>
          </p:txBody>
        </p:sp>
        <p:sp>
          <p:nvSpPr>
            <p:cNvPr id="97298" name="AutoShape 22"/>
            <p:cNvSpPr>
              <a:spLocks noChangeArrowheads="1"/>
            </p:cNvSpPr>
            <p:nvPr/>
          </p:nvSpPr>
          <p:spPr bwMode="auto">
            <a:xfrm>
              <a:off x="2123" y="1815"/>
              <a:ext cx="998" cy="322"/>
            </a:xfrm>
            <a:prstGeom prst="roundRect">
              <a:avLst>
                <a:gd name="adj" fmla="val 16667"/>
              </a:avLst>
            </a:prstGeom>
            <a:solidFill>
              <a:srgbClr val="0000FF"/>
            </a:solidFill>
            <a:ln w="9525">
              <a:solidFill>
                <a:schemeClr val="tx1"/>
              </a:solidFill>
              <a:round/>
              <a:headEnd/>
              <a:tailEnd/>
            </a:ln>
          </p:spPr>
          <p:txBody>
            <a:bodyPr wrap="none" anchor="ctr"/>
            <a:lstStyle/>
            <a:p>
              <a:pPr algn="ctr"/>
              <a:r>
                <a:rPr kumimoji="0" lang="zh-TW" altLang="en-US" sz="2400">
                  <a:solidFill>
                    <a:srgbClr val="FFFFFF"/>
                  </a:solidFill>
                  <a:ea typeface="標楷體" pitchFamily="65" charset="-120"/>
                  <a:cs typeface="Arial Unicode MS" pitchFamily="34" charset="-120"/>
                </a:rPr>
                <a:t>人有我好</a:t>
              </a:r>
            </a:p>
          </p:txBody>
        </p:sp>
        <p:sp>
          <p:nvSpPr>
            <p:cNvPr id="97299" name="AutoShape 23"/>
            <p:cNvSpPr>
              <a:spLocks noChangeArrowheads="1"/>
            </p:cNvSpPr>
            <p:nvPr/>
          </p:nvSpPr>
          <p:spPr bwMode="auto">
            <a:xfrm>
              <a:off x="2123" y="2245"/>
              <a:ext cx="998" cy="323"/>
            </a:xfrm>
            <a:prstGeom prst="roundRect">
              <a:avLst>
                <a:gd name="adj" fmla="val 16667"/>
              </a:avLst>
            </a:prstGeom>
            <a:solidFill>
              <a:srgbClr val="0000FF"/>
            </a:solidFill>
            <a:ln w="9525">
              <a:solidFill>
                <a:schemeClr val="tx1"/>
              </a:solidFill>
              <a:round/>
              <a:headEnd/>
              <a:tailEnd/>
            </a:ln>
          </p:spPr>
          <p:txBody>
            <a:bodyPr wrap="none" anchor="ctr"/>
            <a:lstStyle/>
            <a:p>
              <a:pPr algn="ctr"/>
              <a:r>
                <a:rPr kumimoji="0" lang="zh-TW" altLang="en-US" sz="2400">
                  <a:solidFill>
                    <a:srgbClr val="FFFFFF"/>
                  </a:solidFill>
                  <a:ea typeface="標楷體" pitchFamily="65" charset="-120"/>
                  <a:cs typeface="Arial Unicode MS" pitchFamily="34" charset="-120"/>
                </a:rPr>
                <a:t>人好我？</a:t>
              </a:r>
            </a:p>
          </p:txBody>
        </p:sp>
        <p:sp>
          <p:nvSpPr>
            <p:cNvPr id="97300" name="AutoShape 24"/>
            <p:cNvSpPr>
              <a:spLocks noChangeArrowheads="1"/>
            </p:cNvSpPr>
            <p:nvPr/>
          </p:nvSpPr>
          <p:spPr bwMode="auto">
            <a:xfrm>
              <a:off x="2123" y="2676"/>
              <a:ext cx="998" cy="322"/>
            </a:xfrm>
            <a:prstGeom prst="roundRect">
              <a:avLst>
                <a:gd name="adj" fmla="val 16667"/>
              </a:avLst>
            </a:prstGeom>
            <a:solidFill>
              <a:srgbClr val="0000FF"/>
            </a:solidFill>
            <a:ln w="9525">
              <a:solidFill>
                <a:schemeClr val="tx1"/>
              </a:solidFill>
              <a:round/>
              <a:headEnd/>
              <a:tailEnd/>
            </a:ln>
          </p:spPr>
          <p:txBody>
            <a:bodyPr wrap="none" anchor="ctr"/>
            <a:lstStyle/>
            <a:p>
              <a:pPr algn="ctr"/>
              <a:r>
                <a:rPr kumimoji="0" lang="zh-TW" altLang="en-US" sz="2400">
                  <a:solidFill>
                    <a:srgbClr val="FFFFFF"/>
                  </a:solidFill>
                  <a:ea typeface="標楷體" pitchFamily="65" charset="-120"/>
                  <a:cs typeface="Arial Unicode MS" pitchFamily="34" charset="-120"/>
                </a:rPr>
                <a:t>人？我走</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標題 1"/>
          <p:cNvSpPr>
            <a:spLocks noGrp="1"/>
          </p:cNvSpPr>
          <p:nvPr>
            <p:ph type="title" idx="4294967295"/>
          </p:nvPr>
        </p:nvSpPr>
        <p:spPr/>
        <p:txBody>
          <a:bodyPr/>
          <a:lstStyle/>
          <a:p>
            <a:pPr>
              <a:defRPr/>
            </a:pPr>
            <a:r>
              <a:rPr lang="zh-TW" altLang="en-US" smtClean="0"/>
              <a:t>学位证书</a:t>
            </a:r>
            <a:endParaRPr lang="zh-TW" smtClean="0"/>
          </a:p>
        </p:txBody>
      </p:sp>
      <p:pic>
        <p:nvPicPr>
          <p:cNvPr id="19459" name="內容版面配置區 5" descr="SCAN0444(1).jpg"/>
          <p:cNvPicPr>
            <a:picLocks noGrp="1" noChangeAspect="1" noChangeArrowheads="1"/>
          </p:cNvPicPr>
          <p:nvPr>
            <p:ph idx="4294967295"/>
          </p:nvPr>
        </p:nvPicPr>
        <p:blipFill>
          <a:blip r:embed="rId2"/>
          <a:srcRect/>
          <a:stretch>
            <a:fillRect/>
          </a:stretch>
        </p:blipFill>
        <p:spPr>
          <a:xfrm>
            <a:off x="642938" y="1609725"/>
            <a:ext cx="7500937" cy="4819650"/>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98307"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t>台灣諾貝爾醫療集團簡介</a:t>
            </a:r>
            <a:endParaRPr lang="en-US" altLang="zh-TW" smtClean="0"/>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醫療管理發展經驗</a:t>
            </a:r>
            <a:endParaRPr lang="en-US" altLang="zh-TW" smtClean="0"/>
          </a:p>
          <a:p>
            <a:pPr marL="812800" indent="-812800" eaLnBrk="1" hangingPunct="1">
              <a:buFont typeface="新細明體" pitchFamily="18" charset="-120"/>
              <a:buAutoNum type="ea1ChtPeriod"/>
              <a:tabLst>
                <a:tab pos="1703388" algn="l"/>
              </a:tabLst>
            </a:pPr>
            <a:r>
              <a:rPr lang="zh-TW" altLang="en-US" smtClean="0">
                <a:cs typeface="Times New Roman" pitchFamily="18" charset="0"/>
              </a:rPr>
              <a:t>台湾微整型美容医學会</a:t>
            </a:r>
            <a:r>
              <a:rPr lang="zh-TW" altLang="en-US" smtClean="0"/>
              <a:t>簡介</a:t>
            </a:r>
            <a:endParaRPr lang="en-US" altLang="zh-TW" smtClean="0">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醫美行業現況及</a:t>
            </a:r>
            <a:r>
              <a:rPr lang="zh-TW" altLang="en-US" b="1" smtClean="0">
                <a:latin typeface="Arial" pitchFamily="34" charset="0"/>
              </a:rPr>
              <a:t>監管</a:t>
            </a:r>
            <a:endParaRPr lang="en-US" altLang="zh-TW" b="1" smtClean="0">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醫美行業管理及營銷</a:t>
            </a:r>
            <a:endParaRPr lang="en-US" altLang="zh-TW" smtClean="0"/>
          </a:p>
          <a:p>
            <a:pPr marL="812800" indent="-812800" eaLnBrk="1" hangingPunct="1">
              <a:buFont typeface="新細明體" pitchFamily="18" charset="-120"/>
              <a:buAutoNum type="ea1ChtPeriod"/>
              <a:tabLst>
                <a:tab pos="1703388" algn="l"/>
              </a:tabLst>
            </a:pPr>
            <a:r>
              <a:rPr lang="zh-TW" altLang="en-US" smtClean="0">
                <a:solidFill>
                  <a:srgbClr val="FFFF00"/>
                </a:solidFill>
              </a:rPr>
              <a:t>推動海峽兩岸醫療合作</a:t>
            </a:r>
            <a:endParaRPr lang="en-US" altLang="zh-TW" smtClean="0">
              <a:solidFill>
                <a:srgbClr val="FFFF00"/>
              </a:solidFill>
            </a:endParaRPr>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p:txBody>
          <a:bodyPr/>
          <a:lstStyle/>
          <a:p>
            <a:pPr>
              <a:defRPr/>
            </a:pPr>
            <a:endParaRPr lang="zh-TW" altLang="en-US" smtClean="0"/>
          </a:p>
        </p:txBody>
      </p:sp>
      <p:sp>
        <p:nvSpPr>
          <p:cNvPr id="99331" name="Rectangle 3"/>
          <p:cNvSpPr>
            <a:spLocks noGrp="1" noChangeArrowheads="1"/>
          </p:cNvSpPr>
          <p:nvPr>
            <p:ph type="body" idx="4294967295"/>
          </p:nvPr>
        </p:nvSpPr>
        <p:spPr/>
        <p:txBody>
          <a:bodyPr/>
          <a:lstStyle/>
          <a:p>
            <a:endParaRPr lang="zh-TW" altLang="en-US" smtClean="0"/>
          </a:p>
        </p:txBody>
      </p:sp>
      <p:pic>
        <p:nvPicPr>
          <p:cNvPr id="99332" name="Picture 4" descr="MH90038751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9333" name="WordArt 5"/>
          <p:cNvSpPr>
            <a:spLocks noChangeArrowheads="1" noChangeShapeType="1" noTextEdit="1"/>
          </p:cNvSpPr>
          <p:nvPr/>
        </p:nvSpPr>
        <p:spPr bwMode="auto">
          <a:xfrm>
            <a:off x="611188" y="836613"/>
            <a:ext cx="7993062" cy="4032250"/>
          </a:xfrm>
          <a:prstGeom prst="rect">
            <a:avLst/>
          </a:prstGeom>
        </p:spPr>
        <p:txBody>
          <a:bodyPr spcFirstLastPara="1" wrap="none" fromWordArt="1">
            <a:prstTxWarp prst="textArchUp">
              <a:avLst>
                <a:gd name="adj" fmla="val 10800004"/>
              </a:avLst>
            </a:prstTxWarp>
          </a:bodyPr>
          <a:lstStyle/>
          <a:p>
            <a:pPr algn="ctr"/>
            <a:r>
              <a:rPr lang="zh-TW" altLang="en-US" sz="3600" b="1" kern="10">
                <a:ln w="9525">
                  <a:solidFill>
                    <a:srgbClr val="FF0000"/>
                  </a:solidFill>
                  <a:round/>
                  <a:headEnd type="none" w="sm" len="sm"/>
                  <a:tailEnd type="none" w="sm" len="sm"/>
                </a:ln>
                <a:solidFill>
                  <a:srgbClr val="000080"/>
                </a:solidFill>
                <a:latin typeface="標楷體"/>
                <a:ea typeface="標楷體"/>
              </a:rPr>
              <a:t>交流 匯流 聚流 行動</a:t>
            </a:r>
          </a:p>
        </p:txBody>
      </p:sp>
      <p:sp>
        <p:nvSpPr>
          <p:cNvPr id="1350662" name="Text Box 6"/>
          <p:cNvSpPr txBox="1">
            <a:spLocks noChangeArrowheads="1"/>
          </p:cNvSpPr>
          <p:nvPr/>
        </p:nvSpPr>
        <p:spPr bwMode="auto">
          <a:xfrm>
            <a:off x="2339975" y="4437063"/>
            <a:ext cx="4930775" cy="1311275"/>
          </a:xfrm>
          <a:prstGeom prst="rect">
            <a:avLst/>
          </a:prstGeom>
          <a:noFill/>
          <a:ln w="12700">
            <a:noFill/>
            <a:miter lim="800000"/>
            <a:headEnd type="none" w="sm" len="sm"/>
            <a:tailEnd type="none" w="sm" len="sm"/>
          </a:ln>
          <a:effectLst>
            <a:prstShdw prst="shdw13" dist="53882" dir="13500000">
              <a:schemeClr val="bg2">
                <a:alpha val="50000"/>
              </a:schemeClr>
            </a:prstShdw>
          </a:effectLst>
        </p:spPr>
        <p:txBody>
          <a:bodyPr wrap="none" lIns="91422" tIns="45711" rIns="91422" bIns="45711">
            <a:spAutoFit/>
          </a:bodyPr>
          <a:lstStyle/>
          <a:p>
            <a:pPr>
              <a:defRPr/>
            </a:pPr>
            <a:r>
              <a:rPr lang="en-US" altLang="zh-TW" sz="8000" b="1">
                <a:effectLst>
                  <a:outerShdw blurRad="38100" dist="38100" dir="2700000" algn="tl">
                    <a:srgbClr val="010199"/>
                  </a:outerShdw>
                </a:effectLst>
              </a:rPr>
              <a:t>(</a:t>
            </a:r>
            <a:r>
              <a:rPr lang="zh-TW" altLang="en-US" sz="8000" b="1">
                <a:effectLst>
                  <a:outerShdw blurRad="38100" dist="38100" dir="2700000" algn="tl">
                    <a:srgbClr val="010199"/>
                  </a:outerShdw>
                </a:effectLst>
              </a:rPr>
              <a:t>平台建構</a:t>
            </a:r>
            <a:r>
              <a:rPr lang="en-US" altLang="zh-TW" sz="8000" b="1">
                <a:effectLst>
                  <a:outerShdw blurRad="38100" dist="38100" dir="2700000" algn="tl">
                    <a:srgbClr val="010199"/>
                  </a:outerShdw>
                </a:effectLst>
              </a:rPr>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txBox="1">
            <a:spLocks noChangeArrowheads="1"/>
          </p:cNvSpPr>
          <p:nvPr/>
        </p:nvSpPr>
        <p:spPr bwMode="auto">
          <a:xfrm>
            <a:off x="0" y="2636838"/>
            <a:ext cx="9144000" cy="493712"/>
          </a:xfrm>
          <a:prstGeom prst="rect">
            <a:avLst/>
          </a:prstGeom>
          <a:noFill/>
          <a:ln w="9525">
            <a:noFill/>
            <a:miter lim="800000"/>
            <a:headEnd/>
            <a:tailEnd/>
          </a:ln>
        </p:spPr>
        <p:txBody>
          <a:bodyPr/>
          <a:lstStyle/>
          <a:p>
            <a:pPr algn="ctr" defTabSz="912813"/>
            <a:r>
              <a:rPr lang="en-US" altLang="zh-TW" sz="2000" b="1">
                <a:solidFill>
                  <a:srgbClr val="FFCC00"/>
                </a:solidFill>
              </a:rPr>
              <a:t>2013</a:t>
            </a:r>
            <a:r>
              <a:rPr lang="zh-TW" altLang="en-US" sz="2000" b="1">
                <a:solidFill>
                  <a:srgbClr val="FFCC00"/>
                </a:solidFill>
              </a:rPr>
              <a:t>年</a:t>
            </a:r>
            <a:r>
              <a:rPr lang="en-US" altLang="zh-TW" sz="2000" b="1">
                <a:solidFill>
                  <a:srgbClr val="FFCC00"/>
                </a:solidFill>
              </a:rPr>
              <a:t>10</a:t>
            </a:r>
            <a:r>
              <a:rPr lang="zh-TW" altLang="en-US" sz="2000" b="1">
                <a:solidFill>
                  <a:srgbClr val="FFCC00"/>
                </a:solidFill>
              </a:rPr>
              <a:t>月</a:t>
            </a:r>
            <a:r>
              <a:rPr lang="en-US" altLang="zh-TW" sz="2000" b="1">
                <a:solidFill>
                  <a:srgbClr val="FFCC00"/>
                </a:solidFill>
              </a:rPr>
              <a:t>01</a:t>
            </a:r>
            <a:r>
              <a:rPr lang="zh-TW" altLang="en-US" sz="2000" b="1">
                <a:solidFill>
                  <a:srgbClr val="FFCC00"/>
                </a:solidFill>
              </a:rPr>
              <a:t>日</a:t>
            </a:r>
            <a:r>
              <a:rPr lang="zh-TW" altLang="en-US" sz="2000">
                <a:solidFill>
                  <a:srgbClr val="FFFFFF"/>
                </a:solidFill>
              </a:rPr>
              <a:t>台灣海峽兩岸醫事交流協會張朝凱秘書長受邀參加中國國慶晚會</a:t>
            </a:r>
            <a:endParaRPr lang="zh-TW" altLang="en-US" sz="2000" b="1">
              <a:solidFill>
                <a:srgbClr val="FFFF00"/>
              </a:solidFill>
              <a:latin typeface="微軟正黑體" pitchFamily="34" charset="-120"/>
              <a:ea typeface="微軟正黑體" pitchFamily="34" charset="-120"/>
            </a:endParaRPr>
          </a:p>
        </p:txBody>
      </p:sp>
      <p:pic>
        <p:nvPicPr>
          <p:cNvPr id="100355" name="Picture 4" descr="C:\Users\alan.chiang\Desktop\新增資料夾 (2)\1380609189_89.jpg"/>
          <p:cNvPicPr>
            <a:picLocks noChangeAspect="1" noChangeArrowheads="1"/>
          </p:cNvPicPr>
          <p:nvPr/>
        </p:nvPicPr>
        <p:blipFill>
          <a:blip r:embed="rId2" cstate="email"/>
          <a:srcRect/>
          <a:stretch>
            <a:fillRect/>
          </a:stretch>
        </p:blipFill>
        <p:spPr bwMode="auto">
          <a:xfrm>
            <a:off x="1403350" y="546100"/>
            <a:ext cx="2800350" cy="2090738"/>
          </a:xfrm>
          <a:prstGeom prst="rect">
            <a:avLst/>
          </a:prstGeom>
          <a:noFill/>
          <a:ln w="9525">
            <a:noFill/>
            <a:miter lim="800000"/>
            <a:headEnd/>
            <a:tailEnd/>
          </a:ln>
        </p:spPr>
      </p:pic>
      <p:pic>
        <p:nvPicPr>
          <p:cNvPr id="100356" name="Picture 5" descr="C:\Users\alan.chiang\Desktop\新增資料夾 (2)\1380609202_52.jpg"/>
          <p:cNvPicPr>
            <a:picLocks noChangeAspect="1" noChangeArrowheads="1"/>
          </p:cNvPicPr>
          <p:nvPr/>
        </p:nvPicPr>
        <p:blipFill>
          <a:blip r:embed="rId3" cstate="email"/>
          <a:srcRect/>
          <a:stretch>
            <a:fillRect/>
          </a:stretch>
        </p:blipFill>
        <p:spPr bwMode="auto">
          <a:xfrm>
            <a:off x="4859338" y="546100"/>
            <a:ext cx="2800350" cy="2090738"/>
          </a:xfrm>
          <a:prstGeom prst="rect">
            <a:avLst/>
          </a:prstGeom>
          <a:noFill/>
          <a:ln w="9525">
            <a:noFill/>
            <a:miter lim="800000"/>
            <a:headEnd/>
            <a:tailEnd/>
          </a:ln>
        </p:spPr>
      </p:pic>
      <p:sp>
        <p:nvSpPr>
          <p:cNvPr id="100357" name="Rectangle 2"/>
          <p:cNvSpPr txBox="1">
            <a:spLocks noChangeArrowheads="1"/>
          </p:cNvSpPr>
          <p:nvPr/>
        </p:nvSpPr>
        <p:spPr bwMode="auto">
          <a:xfrm>
            <a:off x="0" y="5516563"/>
            <a:ext cx="9144000" cy="493712"/>
          </a:xfrm>
          <a:prstGeom prst="rect">
            <a:avLst/>
          </a:prstGeom>
          <a:noFill/>
          <a:ln w="9525">
            <a:noFill/>
            <a:miter lim="800000"/>
            <a:headEnd/>
            <a:tailEnd/>
          </a:ln>
        </p:spPr>
        <p:txBody>
          <a:bodyPr/>
          <a:lstStyle/>
          <a:p>
            <a:pPr algn="ctr" defTabSz="912813"/>
            <a:r>
              <a:rPr lang="en-US" altLang="zh-TW" sz="2000" b="1">
                <a:solidFill>
                  <a:srgbClr val="FFCC00"/>
                </a:solidFill>
              </a:rPr>
              <a:t>2013</a:t>
            </a:r>
            <a:r>
              <a:rPr lang="zh-TW" altLang="en-US" sz="2000" b="1">
                <a:solidFill>
                  <a:srgbClr val="FFCC00"/>
                </a:solidFill>
              </a:rPr>
              <a:t>年</a:t>
            </a:r>
            <a:r>
              <a:rPr lang="en-US" altLang="zh-TW" sz="2000" b="1">
                <a:solidFill>
                  <a:srgbClr val="FFCC00"/>
                </a:solidFill>
              </a:rPr>
              <a:t>11</a:t>
            </a:r>
            <a:r>
              <a:rPr lang="zh-TW" altLang="en-US" sz="2000" b="1">
                <a:solidFill>
                  <a:srgbClr val="FFCC00"/>
                </a:solidFill>
              </a:rPr>
              <a:t>月</a:t>
            </a:r>
            <a:r>
              <a:rPr lang="en-US" altLang="zh-TW" sz="2000" b="1">
                <a:solidFill>
                  <a:srgbClr val="FFCC00"/>
                </a:solidFill>
              </a:rPr>
              <a:t>24</a:t>
            </a:r>
            <a:r>
              <a:rPr lang="zh-TW" altLang="en-US" sz="2000" b="1">
                <a:solidFill>
                  <a:srgbClr val="FFCC00"/>
                </a:solidFill>
              </a:rPr>
              <a:t>日</a:t>
            </a:r>
            <a:r>
              <a:rPr lang="zh-TW" altLang="en-US" sz="2000">
                <a:solidFill>
                  <a:srgbClr val="FFFFFF"/>
                </a:solidFill>
              </a:rPr>
              <a:t>台灣海峽兩岸醫事交流協會張朝凱秘書長受邀參加中國廣東省揭陽市第十一站兩岸同心光明行慈善活動啟動儀式暨學術講座</a:t>
            </a:r>
            <a:endParaRPr lang="zh-TW" altLang="en-US" sz="2000" b="1">
              <a:solidFill>
                <a:srgbClr val="FFFF00"/>
              </a:solidFill>
              <a:latin typeface="微軟正黑體" pitchFamily="34" charset="-120"/>
              <a:ea typeface="微軟正黑體" pitchFamily="34" charset="-120"/>
            </a:endParaRPr>
          </a:p>
        </p:txBody>
      </p:sp>
      <p:pic>
        <p:nvPicPr>
          <p:cNvPr id="100358" name="Picture 6" descr="C:\Users\alan.chiang\Desktop\新增資料夾 (2)\1382108035_95.jpg"/>
          <p:cNvPicPr>
            <a:picLocks noChangeAspect="1" noChangeArrowheads="1"/>
          </p:cNvPicPr>
          <p:nvPr/>
        </p:nvPicPr>
        <p:blipFill>
          <a:blip r:embed="rId4" cstate="email"/>
          <a:srcRect/>
          <a:stretch>
            <a:fillRect/>
          </a:stretch>
        </p:blipFill>
        <p:spPr bwMode="auto">
          <a:xfrm>
            <a:off x="1403350" y="3284538"/>
            <a:ext cx="2844800" cy="2127250"/>
          </a:xfrm>
          <a:prstGeom prst="rect">
            <a:avLst/>
          </a:prstGeom>
          <a:noFill/>
          <a:ln w="9525">
            <a:noFill/>
            <a:miter lim="800000"/>
            <a:headEnd/>
            <a:tailEnd/>
          </a:ln>
        </p:spPr>
      </p:pic>
      <p:pic>
        <p:nvPicPr>
          <p:cNvPr id="100359" name="Picture 7" descr="C:\Users\alan.chiang\Desktop\新增資料夾 (2)\1382108081_56.jpg"/>
          <p:cNvPicPr>
            <a:picLocks noChangeAspect="1" noChangeArrowheads="1"/>
          </p:cNvPicPr>
          <p:nvPr/>
        </p:nvPicPr>
        <p:blipFill>
          <a:blip r:embed="rId5" cstate="email"/>
          <a:srcRect/>
          <a:stretch>
            <a:fillRect/>
          </a:stretch>
        </p:blipFill>
        <p:spPr bwMode="auto">
          <a:xfrm>
            <a:off x="4929188" y="3286125"/>
            <a:ext cx="2844800" cy="2127250"/>
          </a:xfrm>
          <a:prstGeom prst="rect">
            <a:avLst/>
          </a:prstGeom>
          <a:noFill/>
          <a:ln w="9525">
            <a:noFill/>
            <a:miter lim="800000"/>
            <a:headEnd/>
            <a:tailEnd/>
          </a:ln>
        </p:spPr>
      </p:pic>
      <p:pic>
        <p:nvPicPr>
          <p:cNvPr id="100360" name="Picture 4" descr="C:\Users\alan.chiang\Desktop\新增資料夾 (2)\1385385034_0.jpg"/>
          <p:cNvPicPr>
            <a:picLocks noChangeAspect="1" noChangeArrowheads="1"/>
          </p:cNvPicPr>
          <p:nvPr/>
        </p:nvPicPr>
        <p:blipFill>
          <a:blip r:embed="rId6" cstate="email"/>
          <a:srcRect/>
          <a:stretch>
            <a:fillRect/>
          </a:stretch>
        </p:blipFill>
        <p:spPr bwMode="auto">
          <a:xfrm>
            <a:off x="1428750" y="3357563"/>
            <a:ext cx="2786063" cy="2084387"/>
          </a:xfrm>
          <a:prstGeom prst="rect">
            <a:avLst/>
          </a:prstGeom>
          <a:noFill/>
          <a:ln w="9525">
            <a:noFill/>
            <a:miter lim="800000"/>
            <a:headEnd/>
            <a:tailEnd/>
          </a:ln>
        </p:spPr>
      </p:pic>
      <p:pic>
        <p:nvPicPr>
          <p:cNvPr id="100361" name="Picture 5" descr="C:\Users\alan.chiang\Desktop\新增資料夾 (2)\1385385057_17.jpg"/>
          <p:cNvPicPr>
            <a:picLocks noChangeAspect="1" noChangeArrowheads="1"/>
          </p:cNvPicPr>
          <p:nvPr/>
        </p:nvPicPr>
        <p:blipFill>
          <a:blip r:embed="rId7" cstate="email"/>
          <a:srcRect/>
          <a:stretch>
            <a:fillRect/>
          </a:stretch>
        </p:blipFill>
        <p:spPr bwMode="auto">
          <a:xfrm>
            <a:off x="4857750" y="3357563"/>
            <a:ext cx="2703513" cy="202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8748713" y="6453188"/>
            <a:ext cx="395287" cy="274637"/>
          </a:xfrm>
          <a:prstGeom prst="rect">
            <a:avLst/>
          </a:prstGeom>
          <a:noFill/>
          <a:ln w="9525">
            <a:noFill/>
            <a:miter lim="800000"/>
            <a:headEnd/>
            <a:tailEnd/>
          </a:ln>
        </p:spPr>
        <p:txBody>
          <a:bodyPr>
            <a:spAutoFit/>
          </a:bodyPr>
          <a:lstStyle/>
          <a:p>
            <a:pPr>
              <a:spcBef>
                <a:spcPct val="50000"/>
              </a:spcBef>
            </a:pPr>
            <a:r>
              <a:rPr lang="en-US" altLang="zh-TW" sz="1200">
                <a:solidFill>
                  <a:srgbClr val="FFFFFF"/>
                </a:solidFill>
              </a:rPr>
              <a:t>9</a:t>
            </a:r>
          </a:p>
        </p:txBody>
      </p:sp>
      <p:pic>
        <p:nvPicPr>
          <p:cNvPr id="101379" name="Picture 6" descr="兩岸醫情4-1"/>
          <p:cNvPicPr>
            <a:picLocks noChangeAspect="1" noChangeArrowheads="1"/>
          </p:cNvPicPr>
          <p:nvPr/>
        </p:nvPicPr>
        <p:blipFill>
          <a:blip r:embed="rId2" cstate="email"/>
          <a:srcRect/>
          <a:stretch>
            <a:fillRect/>
          </a:stretch>
        </p:blipFill>
        <p:spPr bwMode="auto">
          <a:xfrm>
            <a:off x="2484438" y="981075"/>
            <a:ext cx="4192587" cy="5616575"/>
          </a:xfrm>
          <a:prstGeom prst="rect">
            <a:avLst/>
          </a:prstGeom>
          <a:noFill/>
          <a:ln w="9525">
            <a:noFill/>
            <a:miter lim="800000"/>
            <a:headEnd/>
            <a:tailEnd/>
          </a:ln>
        </p:spPr>
      </p:pic>
      <p:sp>
        <p:nvSpPr>
          <p:cNvPr id="103431" name="標題 1"/>
          <p:cNvSpPr>
            <a:spLocks/>
          </p:cNvSpPr>
          <p:nvPr/>
        </p:nvSpPr>
        <p:spPr bwMode="auto">
          <a:xfrm>
            <a:off x="2463800" y="-26988"/>
            <a:ext cx="3621088" cy="1008063"/>
          </a:xfrm>
          <a:prstGeom prst="rect">
            <a:avLst/>
          </a:prstGeom>
          <a:noFill/>
          <a:ln>
            <a:noFill/>
          </a:ln>
          <a:effectLst/>
          <a:extLst/>
        </p:spPr>
        <p:txBody>
          <a:bodyPr anchor="ctr"/>
          <a:lstStyle/>
          <a:p>
            <a:pPr algn="ctr">
              <a:defRPr/>
            </a:pPr>
            <a:r>
              <a:rPr lang="zh-TW" altLang="en-US" sz="4800" dirty="0">
                <a:solidFill>
                  <a:srgbClr val="0000FF"/>
                </a:solidFill>
                <a:effectLst>
                  <a:outerShdw blurRad="38100" dist="38100" dir="2700000" algn="tl">
                    <a:srgbClr val="000000"/>
                  </a:outerShdw>
                </a:effectLst>
                <a:latin typeface="Tahoma" pitchFamily="34" charset="0"/>
                <a:ea typeface="標楷體" pitchFamily="65" charset="-120"/>
              </a:rPr>
              <a:t>   </a:t>
            </a:r>
            <a:endParaRPr lang="en-US" altLang="zh-TW" sz="4200" dirty="0">
              <a:solidFill>
                <a:srgbClr val="FFFF00"/>
              </a:solidFill>
              <a:effectLst>
                <a:outerShdw blurRad="38100" dist="38100" dir="2700000" algn="tl">
                  <a:srgbClr val="000000"/>
                </a:outerShdw>
              </a:effectLst>
              <a:latin typeface="Tahoma" pitchFamily="34" charset="0"/>
              <a:ea typeface="標楷體" pitchFamily="65" charset="-120"/>
            </a:endParaRPr>
          </a:p>
        </p:txBody>
      </p:sp>
      <p:sp>
        <p:nvSpPr>
          <p:cNvPr id="103432" name="Text Box 8"/>
          <p:cNvSpPr txBox="1">
            <a:spLocks noChangeArrowheads="1"/>
          </p:cNvSpPr>
          <p:nvPr/>
        </p:nvSpPr>
        <p:spPr bwMode="auto">
          <a:xfrm>
            <a:off x="3059113" y="404813"/>
            <a:ext cx="3240087" cy="366712"/>
          </a:xfrm>
          <a:prstGeom prst="rect">
            <a:avLst/>
          </a:prstGeom>
          <a:noFill/>
          <a:ln>
            <a:noFill/>
          </a:ln>
          <a:effectLst/>
          <a:extLst/>
        </p:spPr>
        <p:txBody>
          <a:bodyPr>
            <a:spAutoFit/>
          </a:bodyPr>
          <a:lstStyle/>
          <a:p>
            <a:pPr eaLnBrk="0" hangingPunct="0">
              <a:spcBef>
                <a:spcPct val="50000"/>
              </a:spcBef>
              <a:defRPr/>
            </a:pPr>
            <a:r>
              <a:rPr lang="zh-TW" altLang="en-US" dirty="0">
                <a:solidFill>
                  <a:srgbClr val="FFFF00"/>
                </a:solidFill>
                <a:effectLst>
                  <a:outerShdw blurRad="38100" dist="38100" dir="2700000" algn="tl">
                    <a:srgbClr val="000000"/>
                  </a:outerShdw>
                </a:effectLst>
                <a:latin typeface="Arial" charset="0"/>
                <a:ea typeface="標楷體" pitchFamily="65" charset="-120"/>
              </a:rPr>
              <a:t>兩岸醫療資訊最具影響力</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3426" name="Picture 4" descr="MH90043276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72162" name="Rectangle 2"/>
          <p:cNvSpPr>
            <a:spLocks noGrp="1" noChangeArrowheads="1"/>
          </p:cNvSpPr>
          <p:nvPr>
            <p:ph type="title" idx="4294967295"/>
          </p:nvPr>
        </p:nvSpPr>
        <p:spPr>
          <a:xfrm>
            <a:off x="0" y="1628775"/>
            <a:ext cx="9144000" cy="1079500"/>
          </a:xfrm>
          <a:gradFill rotWithShape="1">
            <a:gsLst>
              <a:gs pos="0">
                <a:schemeClr val="bg2"/>
              </a:gs>
              <a:gs pos="50000">
                <a:schemeClr val="bg1"/>
              </a:gs>
              <a:gs pos="100000">
                <a:schemeClr val="bg2"/>
              </a:gs>
            </a:gsLst>
            <a:lin ang="5400000" scaled="1"/>
          </a:gradFill>
        </p:spPr>
        <p:txBody>
          <a:bodyPr/>
          <a:lstStyle/>
          <a:p>
            <a:pPr>
              <a:defRPr/>
            </a:pPr>
            <a:r>
              <a:rPr lang="zh-TW" altLang="en-US" sz="4500" b="1" smtClean="0"/>
              <a:t>看見健康照護</a:t>
            </a:r>
            <a:r>
              <a:rPr lang="en-US" altLang="zh-TW" sz="4500" b="1" smtClean="0"/>
              <a:t>(</a:t>
            </a:r>
            <a:r>
              <a:rPr lang="zh-TW" altLang="en-US" sz="4500" b="1" smtClean="0"/>
              <a:t>產業</a:t>
            </a:r>
            <a:r>
              <a:rPr lang="en-US" altLang="zh-TW" sz="4500" b="1" smtClean="0"/>
              <a:t>)</a:t>
            </a:r>
            <a:r>
              <a:rPr lang="zh-TW" altLang="en-US" sz="4500" b="1" smtClean="0"/>
              <a:t>的新世界</a:t>
            </a:r>
          </a:p>
        </p:txBody>
      </p:sp>
      <p:sp>
        <p:nvSpPr>
          <p:cNvPr id="1372165" name="Rectangle 5"/>
          <p:cNvSpPr>
            <a:spLocks noChangeArrowheads="1"/>
          </p:cNvSpPr>
          <p:nvPr/>
        </p:nvSpPr>
        <p:spPr bwMode="auto">
          <a:xfrm>
            <a:off x="0" y="0"/>
            <a:ext cx="9144000" cy="1812925"/>
          </a:xfrm>
          <a:prstGeom prst="rect">
            <a:avLst/>
          </a:prstGeom>
          <a:noFill/>
          <a:ln w="9525">
            <a:noFill/>
            <a:miter lim="800000"/>
            <a:headEnd/>
            <a:tailEnd/>
          </a:ln>
        </p:spPr>
        <p:txBody>
          <a:bodyPr lIns="91398" tIns="45699" rIns="91398" bIns="45699" anchor="ctr" anchorCtr="1"/>
          <a:lstStyle/>
          <a:p>
            <a:pPr algn="ctr"/>
            <a:r>
              <a:rPr lang="zh-TW" altLang="en-US" sz="6000" b="1"/>
              <a:t>從全新的</a:t>
            </a:r>
            <a:r>
              <a:rPr lang="zh-TW" altLang="en-US" sz="10000" b="1">
                <a:solidFill>
                  <a:srgbClr val="FF0000"/>
                </a:solidFill>
              </a:rPr>
              <a:t>視野</a:t>
            </a:r>
          </a:p>
        </p:txBody>
      </p:sp>
      <p:sp>
        <p:nvSpPr>
          <p:cNvPr id="5" name="矩形 4"/>
          <p:cNvSpPr/>
          <p:nvPr/>
        </p:nvSpPr>
        <p:spPr>
          <a:xfrm>
            <a:off x="214313" y="3071813"/>
            <a:ext cx="4572000" cy="2124075"/>
          </a:xfrm>
          <a:prstGeom prst="rect">
            <a:avLst/>
          </a:prstGeom>
        </p:spPr>
        <p:txBody>
          <a:bodyPr>
            <a:spAutoFit/>
          </a:bodyPr>
          <a:lstStyle/>
          <a:p>
            <a:pPr>
              <a:defRPr/>
            </a:pPr>
            <a:r>
              <a:rPr kumimoji="0" lang="zh-TW" altLang="en-US" sz="4400" b="1" dirty="0">
                <a:solidFill>
                  <a:schemeClr val="tx2">
                    <a:lumMod val="10000"/>
                  </a:schemeClr>
                </a:solidFill>
              </a:rPr>
              <a:t>以上簡報完畢</a:t>
            </a:r>
            <a:r>
              <a:rPr kumimoji="0" lang="en-US" altLang="zh-TW" sz="4400" b="1" dirty="0">
                <a:solidFill>
                  <a:schemeClr val="tx2">
                    <a:lumMod val="10000"/>
                  </a:schemeClr>
                </a:solidFill>
              </a:rPr>
              <a:t/>
            </a:r>
            <a:br>
              <a:rPr kumimoji="0" lang="en-US" altLang="zh-TW" sz="4400" b="1" dirty="0">
                <a:solidFill>
                  <a:schemeClr val="tx2">
                    <a:lumMod val="10000"/>
                  </a:schemeClr>
                </a:solidFill>
              </a:rPr>
            </a:br>
            <a:r>
              <a:rPr kumimoji="0" lang="zh-TW" altLang="en-US" sz="4400" b="1" dirty="0">
                <a:solidFill>
                  <a:schemeClr val="tx2">
                    <a:lumMod val="10000"/>
                  </a:schemeClr>
                </a:solidFill>
              </a:rPr>
              <a:t>謝謝各位聆聽</a:t>
            </a:r>
            <a:r>
              <a:rPr kumimoji="0" lang="en-US" altLang="zh-TW" sz="4400" b="1" dirty="0">
                <a:solidFill>
                  <a:schemeClr val="tx2">
                    <a:lumMod val="10000"/>
                  </a:schemeClr>
                </a:solidFill>
              </a:rPr>
              <a:t/>
            </a:r>
            <a:br>
              <a:rPr kumimoji="0" lang="en-US" altLang="zh-TW" sz="4400" b="1" dirty="0">
                <a:solidFill>
                  <a:schemeClr val="tx2">
                    <a:lumMod val="10000"/>
                  </a:schemeClr>
                </a:solidFill>
              </a:rPr>
            </a:br>
            <a:r>
              <a:rPr kumimoji="0" lang="zh-TW" altLang="en-US" sz="4400" b="1" dirty="0">
                <a:solidFill>
                  <a:schemeClr val="tx2">
                    <a:lumMod val="10000"/>
                  </a:schemeClr>
                </a:solidFill>
              </a:rPr>
              <a:t>敬請指教</a:t>
            </a:r>
            <a:endParaRPr lang="zh-TW" altLang="en-US" sz="4400" b="1" dirty="0">
              <a:solidFill>
                <a:schemeClr val="tx2">
                  <a:lumMod val="10000"/>
                </a:schemeClr>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372162"/>
                                        </p:tgtEl>
                                        <p:attrNameLst>
                                          <p:attrName>style.visibility</p:attrName>
                                        </p:attrNameLst>
                                      </p:cBhvr>
                                      <p:to>
                                        <p:strVal val="visible"/>
                                      </p:to>
                                    </p:set>
                                    <p:anim calcmode="lin" valueType="num">
                                      <p:cBhvr additive="base">
                                        <p:cTn id="7" dur="800" fill="hold">
                                          <p:stCondLst>
                                            <p:cond delay="0"/>
                                          </p:stCondLst>
                                        </p:cTn>
                                        <p:tgtEl>
                                          <p:spTgt spid="137216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37216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iterate type="lt">
                                    <p:tmPct val="10000"/>
                                  </p:iterate>
                                  <p:childTnLst>
                                    <p:set>
                                      <p:cBhvr>
                                        <p:cTn id="10" dur="1" fill="hold">
                                          <p:stCondLst>
                                            <p:cond delay="0"/>
                                          </p:stCondLst>
                                        </p:cTn>
                                        <p:tgtEl>
                                          <p:spTgt spid="1372165"/>
                                        </p:tgtEl>
                                        <p:attrNameLst>
                                          <p:attrName>style.visibility</p:attrName>
                                        </p:attrNameLst>
                                      </p:cBhvr>
                                      <p:to>
                                        <p:strVal val="visible"/>
                                      </p:to>
                                    </p:set>
                                    <p:anim calcmode="lin" valueType="num">
                                      <p:cBhvr additive="base">
                                        <p:cTn id="11" dur="800" fill="hold">
                                          <p:stCondLst>
                                            <p:cond delay="0"/>
                                          </p:stCondLst>
                                        </p:cTn>
                                        <p:tgtEl>
                                          <p:spTgt spid="1372165"/>
                                        </p:tgtEl>
                                        <p:attrNameLst>
                                          <p:attrName>ppt_x</p:attrName>
                                        </p:attrNameLst>
                                      </p:cBhvr>
                                      <p:tavLst>
                                        <p:tav tm="0">
                                          <p:val>
                                            <p:strVal val="0-#ppt_w/2"/>
                                          </p:val>
                                        </p:tav>
                                        <p:tav tm="100000">
                                          <p:val>
                                            <p:strVal val="#ppt_x"/>
                                          </p:val>
                                        </p:tav>
                                      </p:tavLst>
                                    </p:anim>
                                    <p:anim calcmode="lin" valueType="num">
                                      <p:cBhvr additive="base">
                                        <p:cTn id="12" dur="800" fill="hold">
                                          <p:stCondLst>
                                            <p:cond delay="0"/>
                                          </p:stCondLst>
                                        </p:cTn>
                                        <p:tgtEl>
                                          <p:spTgt spid="13721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62" grpId="0" animBg="1"/>
      <p:bldP spid="137216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文字方塊 7"/>
          <p:cNvSpPr txBox="1">
            <a:spLocks noChangeArrowheads="1"/>
          </p:cNvSpPr>
          <p:nvPr/>
        </p:nvSpPr>
        <p:spPr bwMode="auto">
          <a:xfrm>
            <a:off x="611188" y="620713"/>
            <a:ext cx="1943100" cy="549275"/>
          </a:xfrm>
          <a:prstGeom prst="rect">
            <a:avLst/>
          </a:prstGeom>
          <a:noFill/>
          <a:ln w="9525">
            <a:noFill/>
            <a:miter lim="800000"/>
            <a:headEnd/>
            <a:tailEnd/>
          </a:ln>
        </p:spPr>
        <p:txBody>
          <a:bodyPr>
            <a:spAutoFit/>
          </a:bodyPr>
          <a:lstStyle/>
          <a:p>
            <a:endParaRPr kumimoji="0" lang="zh-TW" altLang="en-US" sz="3000">
              <a:solidFill>
                <a:srgbClr val="000000"/>
              </a:solidFill>
              <a:latin typeface="標楷體" pitchFamily="65" charset="-120"/>
              <a:ea typeface="標楷體" pitchFamily="65" charset="-120"/>
            </a:endParaRPr>
          </a:p>
        </p:txBody>
      </p:sp>
      <p:sp>
        <p:nvSpPr>
          <p:cNvPr id="102403" name="Text Box 6"/>
          <p:cNvSpPr txBox="1">
            <a:spLocks noChangeArrowheads="1"/>
          </p:cNvSpPr>
          <p:nvPr/>
        </p:nvSpPr>
        <p:spPr bwMode="auto">
          <a:xfrm>
            <a:off x="8785225" y="6453188"/>
            <a:ext cx="395288" cy="274637"/>
          </a:xfrm>
          <a:prstGeom prst="rect">
            <a:avLst/>
          </a:prstGeom>
          <a:noFill/>
          <a:ln w="9525">
            <a:noFill/>
            <a:miter lim="800000"/>
            <a:headEnd/>
            <a:tailEnd/>
          </a:ln>
        </p:spPr>
        <p:txBody>
          <a:bodyPr>
            <a:spAutoFit/>
          </a:bodyPr>
          <a:lstStyle/>
          <a:p>
            <a:pPr>
              <a:spcBef>
                <a:spcPct val="50000"/>
              </a:spcBef>
            </a:pPr>
            <a:r>
              <a:rPr lang="en-US" altLang="zh-TW" sz="1200">
                <a:solidFill>
                  <a:srgbClr val="000000"/>
                </a:solidFill>
              </a:rPr>
              <a:t>42</a:t>
            </a:r>
          </a:p>
        </p:txBody>
      </p:sp>
      <p:pic>
        <p:nvPicPr>
          <p:cNvPr id="102404" name="Picture 7"/>
          <p:cNvPicPr>
            <a:picLocks noChangeAspect="1" noChangeArrowheads="1"/>
          </p:cNvPicPr>
          <p:nvPr/>
        </p:nvPicPr>
        <p:blipFill>
          <a:blip r:embed="rId2" cstate="email"/>
          <a:srcRect/>
          <a:stretch>
            <a:fillRect/>
          </a:stretch>
        </p:blipFill>
        <p:spPr bwMode="auto">
          <a:xfrm>
            <a:off x="1357313" y="3071813"/>
            <a:ext cx="1343025" cy="1944687"/>
          </a:xfrm>
          <a:prstGeom prst="rect">
            <a:avLst/>
          </a:prstGeom>
          <a:noFill/>
          <a:ln w="9525">
            <a:noFill/>
            <a:miter lim="800000"/>
            <a:headEnd/>
            <a:tailEnd/>
          </a:ln>
        </p:spPr>
      </p:pic>
      <p:pic>
        <p:nvPicPr>
          <p:cNvPr id="102405" name="Picture 9" descr="\\192.168.2.250\ecf_share\卓越\2013年網頁檔案\卓越08網頁\cover.jpg"/>
          <p:cNvPicPr>
            <a:picLocks noChangeAspect="1" noChangeArrowheads="1"/>
          </p:cNvPicPr>
          <p:nvPr/>
        </p:nvPicPr>
        <p:blipFill>
          <a:blip r:embed="rId3" cstate="email"/>
          <a:srcRect/>
          <a:stretch>
            <a:fillRect/>
          </a:stretch>
        </p:blipFill>
        <p:spPr bwMode="auto">
          <a:xfrm>
            <a:off x="428625" y="642938"/>
            <a:ext cx="1344613" cy="1871662"/>
          </a:xfrm>
          <a:prstGeom prst="rect">
            <a:avLst/>
          </a:prstGeom>
          <a:noFill/>
          <a:ln w="9525">
            <a:noFill/>
            <a:miter lim="800000"/>
            <a:headEnd/>
            <a:tailEnd/>
          </a:ln>
        </p:spPr>
      </p:pic>
      <p:pic>
        <p:nvPicPr>
          <p:cNvPr id="102406" name="Picture 10" descr="cover"/>
          <p:cNvPicPr>
            <a:picLocks noChangeAspect="1" noChangeArrowheads="1"/>
          </p:cNvPicPr>
          <p:nvPr/>
        </p:nvPicPr>
        <p:blipFill>
          <a:blip r:embed="rId4" cstate="email"/>
          <a:srcRect/>
          <a:stretch>
            <a:fillRect/>
          </a:stretch>
        </p:blipFill>
        <p:spPr bwMode="auto">
          <a:xfrm>
            <a:off x="2143125" y="714375"/>
            <a:ext cx="1403350" cy="1871663"/>
          </a:xfrm>
          <a:prstGeom prst="rect">
            <a:avLst/>
          </a:prstGeom>
          <a:noFill/>
          <a:ln w="9525">
            <a:noFill/>
            <a:miter lim="800000"/>
            <a:headEnd/>
            <a:tailEnd/>
          </a:ln>
        </p:spPr>
      </p:pic>
      <p:sp>
        <p:nvSpPr>
          <p:cNvPr id="102407" name="Text Box 11"/>
          <p:cNvSpPr txBox="1">
            <a:spLocks noChangeArrowheads="1"/>
          </p:cNvSpPr>
          <p:nvPr/>
        </p:nvSpPr>
        <p:spPr bwMode="auto">
          <a:xfrm>
            <a:off x="4000500" y="3929063"/>
            <a:ext cx="8569325" cy="1016000"/>
          </a:xfrm>
          <a:prstGeom prst="rect">
            <a:avLst/>
          </a:prstGeom>
          <a:noFill/>
          <a:ln w="9525">
            <a:noFill/>
            <a:miter lim="800000"/>
            <a:headEnd/>
            <a:tailEnd/>
          </a:ln>
        </p:spPr>
        <p:txBody>
          <a:bodyPr>
            <a:spAutoFit/>
          </a:bodyPr>
          <a:lstStyle/>
          <a:p>
            <a:pPr>
              <a:spcBef>
                <a:spcPct val="50000"/>
              </a:spcBef>
            </a:pPr>
            <a:r>
              <a:rPr lang="zh-TW" altLang="en-US" sz="6000">
                <a:solidFill>
                  <a:srgbClr val="FFFF00"/>
                </a:solidFill>
                <a:ea typeface="標楷體" pitchFamily="65" charset="-120"/>
              </a:rPr>
              <a:t>兩岸醫美雜誌</a:t>
            </a:r>
            <a:r>
              <a:rPr lang="zh-TW" altLang="en-US" sz="2800">
                <a:solidFill>
                  <a:srgbClr val="0000FF"/>
                </a:solidFill>
                <a:ea typeface="標楷體" pitchFamily="65" charset="-120"/>
              </a:rPr>
              <a:t>　</a:t>
            </a:r>
            <a:endParaRPr lang="en-US" altLang="zh-TW" sz="2800" b="1">
              <a:solidFill>
                <a:srgbClr val="0000FF"/>
              </a:solidFill>
              <a:latin typeface="標楷體" pitchFamily="65" charset="-120"/>
              <a:ea typeface="標楷體" pitchFamily="65" charset="-120"/>
            </a:endParaRPr>
          </a:p>
        </p:txBody>
      </p:sp>
      <p:sp>
        <p:nvSpPr>
          <p:cNvPr id="102408" name="Line 12"/>
          <p:cNvSpPr>
            <a:spLocks noChangeShapeType="1"/>
          </p:cNvSpPr>
          <p:nvPr/>
        </p:nvSpPr>
        <p:spPr bwMode="auto">
          <a:xfrm flipV="1">
            <a:off x="4071938" y="2428875"/>
            <a:ext cx="720725" cy="0"/>
          </a:xfrm>
          <a:prstGeom prst="line">
            <a:avLst/>
          </a:prstGeom>
          <a:noFill/>
          <a:ln w="254000">
            <a:solidFill>
              <a:srgbClr val="99CCFF"/>
            </a:solidFill>
            <a:round/>
            <a:headEnd/>
            <a:tailEnd/>
          </a:ln>
        </p:spPr>
        <p:txBody>
          <a:bodyPr/>
          <a:lstStyle/>
          <a:p>
            <a:endParaRPr lang="zh-TW" altLang="en-US"/>
          </a:p>
        </p:txBody>
      </p:sp>
      <p:sp>
        <p:nvSpPr>
          <p:cNvPr id="102409" name="Line 13"/>
          <p:cNvSpPr>
            <a:spLocks noChangeShapeType="1"/>
          </p:cNvSpPr>
          <p:nvPr/>
        </p:nvSpPr>
        <p:spPr bwMode="auto">
          <a:xfrm>
            <a:off x="4429125" y="2071688"/>
            <a:ext cx="0" cy="719137"/>
          </a:xfrm>
          <a:prstGeom prst="line">
            <a:avLst/>
          </a:prstGeom>
          <a:noFill/>
          <a:ln w="254000">
            <a:solidFill>
              <a:srgbClr val="99CCFF"/>
            </a:solidFill>
            <a:round/>
            <a:headEnd/>
            <a:tailEnd/>
          </a:ln>
        </p:spPr>
        <p:txBody>
          <a:bodyPr/>
          <a:lstStyle/>
          <a:p>
            <a:endParaRPr lang="zh-TW" altLang="en-US"/>
          </a:p>
        </p:txBody>
      </p:sp>
      <p:pic>
        <p:nvPicPr>
          <p:cNvPr id="102410" name="Picture 14" descr="兩岸醫情4-1"/>
          <p:cNvPicPr>
            <a:picLocks noChangeAspect="1" noChangeArrowheads="1"/>
          </p:cNvPicPr>
          <p:nvPr/>
        </p:nvPicPr>
        <p:blipFill>
          <a:blip r:embed="rId5" cstate="email"/>
          <a:srcRect/>
          <a:stretch>
            <a:fillRect/>
          </a:stretch>
        </p:blipFill>
        <p:spPr bwMode="auto">
          <a:xfrm>
            <a:off x="5715000" y="285750"/>
            <a:ext cx="2203450"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zh-TW" altLang="en-US" dirty="0" smtClean="0"/>
              <a:t>大綱</a:t>
            </a:r>
          </a:p>
        </p:txBody>
      </p:sp>
      <p:sp>
        <p:nvSpPr>
          <p:cNvPr id="20483" name="Rectangle 3"/>
          <p:cNvSpPr>
            <a:spLocks noGrp="1" noChangeArrowheads="1"/>
          </p:cNvSpPr>
          <p:nvPr>
            <p:ph type="body" idx="1"/>
          </p:nvPr>
        </p:nvSpPr>
        <p:spPr/>
        <p:txBody>
          <a:bodyPr/>
          <a:lstStyle/>
          <a:p>
            <a:pPr marL="812800" indent="-812800" eaLnBrk="1" hangingPunct="1">
              <a:buFont typeface="新細明體" pitchFamily="18" charset="-120"/>
              <a:buAutoNum type="ea1ChtPeriod"/>
              <a:tabLst>
                <a:tab pos="1703388" algn="l"/>
              </a:tabLst>
            </a:pPr>
            <a:r>
              <a:rPr lang="zh-TW" altLang="en-US" smtClean="0">
                <a:solidFill>
                  <a:srgbClr val="FFFF00"/>
                </a:solidFill>
              </a:rPr>
              <a:t>台灣諾貝爾醫療集團簡介</a:t>
            </a:r>
            <a:endParaRPr lang="en-US" altLang="zh-TW" smtClean="0">
              <a:solidFill>
                <a:srgbClr val="FFFF00"/>
              </a:solidFill>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醫療管理發展經驗</a:t>
            </a:r>
            <a:endParaRPr lang="en-US" altLang="zh-TW" smtClean="0"/>
          </a:p>
          <a:p>
            <a:pPr marL="812800" indent="-812800" eaLnBrk="1" hangingPunct="1">
              <a:buFont typeface="新細明體" pitchFamily="18" charset="-120"/>
              <a:buAutoNum type="ea1ChtPeriod"/>
              <a:tabLst>
                <a:tab pos="1703388" algn="l"/>
              </a:tabLst>
            </a:pPr>
            <a:r>
              <a:rPr lang="zh-TW" altLang="en-US" smtClean="0">
                <a:cs typeface="Times New Roman" pitchFamily="18" charset="0"/>
              </a:rPr>
              <a:t>台湾微整型美容医學会</a:t>
            </a:r>
            <a:r>
              <a:rPr lang="zh-TW" altLang="en-US" smtClean="0"/>
              <a:t>簡介</a:t>
            </a:r>
            <a:endParaRPr lang="en-US" altLang="zh-TW" smtClean="0">
              <a:cs typeface="Times New Roman" pitchFamily="18"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醫美行業現況及</a:t>
            </a:r>
            <a:r>
              <a:rPr lang="zh-TW" altLang="en-US" b="1" smtClean="0">
                <a:latin typeface="Arial" pitchFamily="34" charset="0"/>
              </a:rPr>
              <a:t>監管</a:t>
            </a:r>
            <a:endParaRPr lang="en-US" altLang="zh-TW" b="1" smtClean="0">
              <a:latin typeface="Arial" pitchFamily="34" charset="0"/>
            </a:endParaRPr>
          </a:p>
          <a:p>
            <a:pPr marL="812800" indent="-812800" eaLnBrk="1" hangingPunct="1">
              <a:buFont typeface="新細明體" pitchFamily="18" charset="-120"/>
              <a:buAutoNum type="ea1ChtPeriod"/>
              <a:tabLst>
                <a:tab pos="1703388" algn="l"/>
              </a:tabLst>
            </a:pPr>
            <a:r>
              <a:rPr lang="zh-TW" altLang="en-US" b="1" smtClean="0">
                <a:latin typeface="Arial" pitchFamily="34" charset="0"/>
              </a:rPr>
              <a:t>台灣</a:t>
            </a:r>
            <a:r>
              <a:rPr lang="zh-TW" altLang="en-US" smtClean="0"/>
              <a:t>醫美行業管理及營銷</a:t>
            </a:r>
            <a:endParaRPr lang="en-US" altLang="zh-TW" smtClean="0"/>
          </a:p>
          <a:p>
            <a:pPr marL="812800" indent="-812800" eaLnBrk="1" hangingPunct="1">
              <a:buFont typeface="新細明體" pitchFamily="18" charset="-120"/>
              <a:buAutoNum type="ea1ChtPeriod"/>
              <a:tabLst>
                <a:tab pos="1703388" algn="l"/>
              </a:tabLst>
            </a:pPr>
            <a:r>
              <a:rPr lang="zh-TW" altLang="en-US" smtClean="0"/>
              <a:t>推動海峽兩岸醫療合作</a:t>
            </a:r>
            <a:endParaRPr lang="en-US" altLang="zh-TW" smtClean="0"/>
          </a:p>
          <a:p>
            <a:pPr marL="812800" indent="-812800" eaLnBrk="1" hangingPunct="1">
              <a:buFont typeface="新細明體" pitchFamily="18" charset="-120"/>
              <a:buAutoNum type="ea1ChtPeriod"/>
              <a:tabLst>
                <a:tab pos="1703388" algn="l"/>
              </a:tabLst>
            </a:pPr>
            <a:r>
              <a:rPr lang="zh-TW" altLang="en-US" smtClean="0"/>
              <a:t>結論</a:t>
            </a:r>
            <a:endParaRPr lang="en-US" altLang="zh-TW" smtClean="0"/>
          </a:p>
          <a:p>
            <a:pPr marL="812800" indent="-812800" eaLnBrk="1" hangingPunct="1">
              <a:buFontTx/>
              <a:buNone/>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en-US" altLang="zh-TW" smtClean="0"/>
          </a:p>
          <a:p>
            <a:pPr marL="812800" indent="-812800" eaLnBrk="1" hangingPunct="1">
              <a:buFont typeface="新細明體" pitchFamily="18" charset="-120"/>
              <a:buAutoNum type="ea1ChtPeriod"/>
              <a:tabLst>
                <a:tab pos="1703388" algn="l"/>
              </a:tabLst>
            </a:pPr>
            <a:endParaRPr lang="zh-TW" altLang="en-US" smtClean="0"/>
          </a:p>
          <a:p>
            <a:pPr marL="812800" indent="-812800" algn="ctr" eaLnBrk="1" hangingPunct="1">
              <a:buFontTx/>
              <a:buAutoNum type="ea1ChtPeriod"/>
              <a:tabLst>
                <a:tab pos="1703388" algn="l"/>
              </a:tabLst>
            </a:pPr>
            <a:endParaRPr lang="en-US" altLang="zh-TW"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標題 1"/>
          <p:cNvSpPr>
            <a:spLocks noGrp="1"/>
          </p:cNvSpPr>
          <p:nvPr>
            <p:ph type="title"/>
          </p:nvPr>
        </p:nvSpPr>
        <p:spPr>
          <a:xfrm>
            <a:off x="1320800" y="609600"/>
            <a:ext cx="7045325" cy="533400"/>
          </a:xfrm>
        </p:spPr>
        <p:txBody>
          <a:bodyPr/>
          <a:lstStyle/>
          <a:p>
            <a:pPr eaLnBrk="1">
              <a:defRPr/>
            </a:pPr>
            <a:r>
              <a:rPr lang="zh-TW" altLang="en-US" smtClean="0"/>
              <a:t>個人簡歷</a:t>
            </a:r>
          </a:p>
        </p:txBody>
      </p:sp>
      <p:sp>
        <p:nvSpPr>
          <p:cNvPr id="3" name="內容版面配置區 2"/>
          <p:cNvSpPr>
            <a:spLocks noGrp="1"/>
          </p:cNvSpPr>
          <p:nvPr>
            <p:ph idx="1"/>
          </p:nvPr>
        </p:nvSpPr>
        <p:spPr>
          <a:xfrm>
            <a:off x="441325" y="1524000"/>
            <a:ext cx="4198938" cy="4722813"/>
          </a:xfrm>
        </p:spPr>
        <p:txBody>
          <a:bodyPr/>
          <a:lstStyle/>
          <a:p>
            <a:pPr marL="263525" indent="-263525" eaLnBrk="1">
              <a:defRPr/>
            </a:pPr>
            <a:r>
              <a:rPr lang="en-US" altLang="zh-TW" sz="2000" b="1" dirty="0" err="1">
                <a:solidFill>
                  <a:srgbClr val="FFFF00"/>
                </a:solidFill>
              </a:rPr>
              <a:t>現任</a:t>
            </a:r>
            <a:r>
              <a:rPr lang="en-US" altLang="zh-TW" sz="2000" dirty="0"/>
              <a:t/>
            </a:r>
            <a:br>
              <a:rPr lang="en-US" altLang="zh-TW" sz="2000" dirty="0"/>
            </a:br>
            <a:r>
              <a:rPr lang="en-US" altLang="zh-TW" sz="2000" dirty="0" err="1" smtClean="0"/>
              <a:t>諾貝爾醫療</a:t>
            </a:r>
            <a:r>
              <a:rPr lang="zh-TW" altLang="en-US" sz="2000" dirty="0" smtClean="0"/>
              <a:t>集團</a:t>
            </a:r>
            <a:r>
              <a:rPr lang="en-US" altLang="zh-TW" sz="2000" dirty="0" smtClean="0"/>
              <a:t> </a:t>
            </a:r>
            <a:r>
              <a:rPr lang="en-US" altLang="zh-TW" sz="2000" dirty="0" err="1"/>
              <a:t>執行長</a:t>
            </a:r>
            <a:r>
              <a:rPr lang="en-US" altLang="zh-TW" sz="2000" dirty="0"/>
              <a:t> </a:t>
            </a:r>
          </a:p>
          <a:p>
            <a:pPr marL="0" indent="0" eaLnBrk="1">
              <a:buFont typeface="Arial" pitchFamily="34" charset="0"/>
              <a:buNone/>
              <a:defRPr/>
            </a:pPr>
            <a:r>
              <a:rPr lang="zh-TW" altLang="en-US" sz="2000" dirty="0"/>
              <a:t> </a:t>
            </a:r>
            <a:r>
              <a:rPr lang="zh-TW" altLang="en-US" sz="2000" dirty="0" smtClean="0"/>
              <a:t>   台灣海峽醫事交流協會 秘書長</a:t>
            </a:r>
            <a:endParaRPr lang="en-US" altLang="zh-TW" sz="2000" dirty="0" smtClean="0"/>
          </a:p>
          <a:p>
            <a:pPr marL="0" indent="0" eaLnBrk="1">
              <a:buFont typeface="Arial" pitchFamily="34" charset="0"/>
              <a:buNone/>
              <a:defRPr/>
            </a:pPr>
            <a:r>
              <a:rPr lang="zh-TW" altLang="en-US" sz="2000" dirty="0" smtClean="0"/>
              <a:t>    台灣</a:t>
            </a:r>
            <a:r>
              <a:rPr lang="zh-TW" altLang="en-US" sz="2000" dirty="0"/>
              <a:t>微整形美容醫學會 </a:t>
            </a:r>
            <a:r>
              <a:rPr lang="zh-TW" altLang="en-US" sz="2000" dirty="0" smtClean="0"/>
              <a:t>理事長</a:t>
            </a:r>
            <a:endParaRPr lang="en-US" altLang="zh-TW" sz="2000" dirty="0" smtClean="0"/>
          </a:p>
          <a:p>
            <a:pPr marL="0" indent="0" eaLnBrk="1">
              <a:buFont typeface="Arial" pitchFamily="34" charset="0"/>
              <a:buNone/>
              <a:defRPr/>
            </a:pPr>
            <a:endParaRPr lang="en-US" altLang="zh-TW" sz="2000" dirty="0"/>
          </a:p>
        </p:txBody>
      </p:sp>
      <p:sp>
        <p:nvSpPr>
          <p:cNvPr id="4" name="內容版面配置區 2"/>
          <p:cNvSpPr txBox="1">
            <a:spLocks/>
          </p:cNvSpPr>
          <p:nvPr/>
        </p:nvSpPr>
        <p:spPr bwMode="auto">
          <a:xfrm>
            <a:off x="4165600" y="1524000"/>
            <a:ext cx="4876800" cy="4846638"/>
          </a:xfrm>
          <a:prstGeom prst="rect">
            <a:avLst/>
          </a:prstGeom>
          <a:noFill/>
          <a:ln>
            <a:noFill/>
          </a:ln>
          <a:effectLst/>
          <a:extLst/>
        </p:spPr>
        <p:txBody>
          <a:bodyPr lIns="0" tIns="0" rIns="0" bIns="0"/>
          <a:lstStyle>
            <a:lvl1pPr marL="457200" indent="-457200" algn="l" defTabSz="449263" rtl="0" fontAlgn="base" hangingPunct="0">
              <a:lnSpc>
                <a:spcPct val="104000"/>
              </a:lnSpc>
              <a:spcBef>
                <a:spcPts val="600"/>
              </a:spcBef>
              <a:spcAft>
                <a:spcPts val="600"/>
              </a:spcAft>
              <a:buClr>
                <a:schemeClr val="accent1">
                  <a:lumMod val="20000"/>
                  <a:lumOff val="80000"/>
                </a:schemeClr>
              </a:buClr>
              <a:buSzPct val="100000"/>
              <a:buFont typeface="Arial" pitchFamily="34" charset="0"/>
              <a:buChar char="•"/>
              <a:defRPr sz="2800">
                <a:solidFill>
                  <a:schemeClr val="tx1"/>
                </a:solidFill>
                <a:latin typeface="+mn-lt"/>
                <a:ea typeface="+mn-ea"/>
                <a:cs typeface="+mn-cs"/>
              </a:defRPr>
            </a:lvl1pPr>
            <a:lvl2pPr marL="800100" indent="-342900" algn="l" defTabSz="449263" rtl="0" fontAlgn="base" hangingPunct="0">
              <a:lnSpc>
                <a:spcPct val="104000"/>
              </a:lnSpc>
              <a:spcBef>
                <a:spcPts val="600"/>
              </a:spcBef>
              <a:spcAft>
                <a:spcPts val="600"/>
              </a:spcAft>
              <a:buClr>
                <a:schemeClr val="accent1">
                  <a:lumMod val="20000"/>
                  <a:lumOff val="80000"/>
                </a:schemeClr>
              </a:buClr>
              <a:buSzPct val="100000"/>
              <a:buFont typeface="Arial" pitchFamily="34" charset="0"/>
              <a:buChar char="•"/>
              <a:defRPr sz="2400">
                <a:solidFill>
                  <a:schemeClr val="tx1"/>
                </a:solidFill>
                <a:latin typeface="+mn-lt"/>
                <a:ea typeface="+mn-ea"/>
              </a:defRPr>
            </a:lvl2pPr>
            <a:lvl3pPr marL="1257300" indent="-342900" algn="l" defTabSz="449263" rtl="0" fontAlgn="base" hangingPunct="0">
              <a:lnSpc>
                <a:spcPct val="104000"/>
              </a:lnSpc>
              <a:spcBef>
                <a:spcPts val="600"/>
              </a:spcBef>
              <a:spcAft>
                <a:spcPts val="600"/>
              </a:spcAft>
              <a:buClr>
                <a:schemeClr val="accent1">
                  <a:lumMod val="20000"/>
                  <a:lumOff val="80000"/>
                </a:schemeClr>
              </a:buClr>
              <a:buSzPct val="100000"/>
              <a:buFont typeface="Arial" pitchFamily="34" charset="0"/>
              <a:buChar char="•"/>
              <a:defRPr sz="2000">
                <a:solidFill>
                  <a:schemeClr val="tx1"/>
                </a:solidFill>
                <a:latin typeface="+mn-lt"/>
                <a:ea typeface="+mn-ea"/>
              </a:defRPr>
            </a:lvl3pPr>
            <a:lvl4pPr marL="1657350" indent="-285750" algn="l" defTabSz="449263" rtl="0" fontAlgn="base" hangingPunct="0">
              <a:lnSpc>
                <a:spcPct val="104000"/>
              </a:lnSpc>
              <a:spcBef>
                <a:spcPts val="600"/>
              </a:spcBef>
              <a:spcAft>
                <a:spcPts val="600"/>
              </a:spcAft>
              <a:buClr>
                <a:schemeClr val="accent1">
                  <a:lumMod val="20000"/>
                  <a:lumOff val="80000"/>
                </a:schemeClr>
              </a:buClr>
              <a:buSzPct val="100000"/>
              <a:buFont typeface="Arial" pitchFamily="34" charset="0"/>
              <a:buChar char="•"/>
              <a:defRPr sz="1800">
                <a:solidFill>
                  <a:schemeClr val="tx1"/>
                </a:solidFill>
                <a:latin typeface="+mn-lt"/>
                <a:ea typeface="+mn-ea"/>
              </a:defRPr>
            </a:lvl4pPr>
            <a:lvl5pPr marL="2114550" indent="-285750" algn="l" defTabSz="449263" rtl="0" fontAlgn="base" hangingPunct="0">
              <a:lnSpc>
                <a:spcPct val="104000"/>
              </a:lnSpc>
              <a:spcBef>
                <a:spcPts val="600"/>
              </a:spcBef>
              <a:spcAft>
                <a:spcPts val="600"/>
              </a:spcAft>
              <a:buClr>
                <a:schemeClr val="accent1">
                  <a:lumMod val="20000"/>
                  <a:lumOff val="80000"/>
                </a:schemeClr>
              </a:buClr>
              <a:buSzPct val="100000"/>
              <a:buFont typeface="Arial" pitchFamily="34" charset="0"/>
              <a:buChar char="•"/>
              <a:defRPr sz="1800">
                <a:solidFill>
                  <a:schemeClr val="tx1"/>
                </a:solidFill>
                <a:latin typeface="+mn-lt"/>
                <a:ea typeface="+mn-ea"/>
              </a:defRPr>
            </a:lvl5pPr>
            <a:lvl6pPr marL="2514600" indent="-228600" algn="l" defTabSz="449263" rtl="0" fontAlgn="base" hangingPunct="0">
              <a:lnSpc>
                <a:spcPct val="104000"/>
              </a:lnSpc>
              <a:spcBef>
                <a:spcPct val="0"/>
              </a:spcBef>
              <a:spcAft>
                <a:spcPct val="0"/>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fontAlgn="base" hangingPunct="0">
              <a:lnSpc>
                <a:spcPct val="104000"/>
              </a:lnSpc>
              <a:spcBef>
                <a:spcPct val="0"/>
              </a:spcBef>
              <a:spcAft>
                <a:spcPct val="0"/>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fontAlgn="base" hangingPunct="0">
              <a:lnSpc>
                <a:spcPct val="104000"/>
              </a:lnSpc>
              <a:spcBef>
                <a:spcPct val="0"/>
              </a:spcBef>
              <a:spcAft>
                <a:spcPct val="0"/>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fontAlgn="base" hangingPunct="0">
              <a:lnSpc>
                <a:spcPct val="104000"/>
              </a:lnSpc>
              <a:spcBef>
                <a:spcPct val="0"/>
              </a:spcBef>
              <a:spcAft>
                <a:spcPct val="0"/>
              </a:spcAft>
              <a:buClr>
                <a:srgbClr val="000000"/>
              </a:buClr>
              <a:buSzPct val="100000"/>
              <a:buFont typeface="Times New Roman" pitchFamily="16" charset="0"/>
              <a:defRPr sz="2000">
                <a:solidFill>
                  <a:srgbClr val="000000"/>
                </a:solidFill>
                <a:latin typeface="+mn-lt"/>
                <a:ea typeface="+mn-ea"/>
              </a:defRPr>
            </a:lvl9pPr>
          </a:lstStyle>
          <a:p>
            <a:pPr marL="263525" indent="-263525">
              <a:buClr>
                <a:srgbClr val="00CC99">
                  <a:lumMod val="20000"/>
                  <a:lumOff val="80000"/>
                </a:srgbClr>
              </a:buClr>
              <a:defRPr/>
            </a:pPr>
            <a:r>
              <a:rPr kumimoji="0" lang="zh-TW" altLang="zh-TW" sz="2000" b="1" kern="0" dirty="0" smtClean="0">
                <a:solidFill>
                  <a:srgbClr val="FFFF00"/>
                </a:solidFill>
              </a:rPr>
              <a:t>學歷</a:t>
            </a:r>
            <a:r>
              <a:rPr kumimoji="0" lang="en-US" altLang="zh-TW" sz="2000" kern="0" dirty="0" smtClean="0">
                <a:solidFill>
                  <a:srgbClr val="FFFFFF"/>
                </a:solidFill>
              </a:rPr>
              <a:t/>
            </a:r>
            <a:br>
              <a:rPr kumimoji="0" lang="en-US" altLang="zh-TW" sz="2000" kern="0" dirty="0" smtClean="0">
                <a:solidFill>
                  <a:srgbClr val="FFFFFF"/>
                </a:solidFill>
              </a:rPr>
            </a:br>
            <a:r>
              <a:rPr kumimoji="0" lang="zh-TW" altLang="zh-TW" sz="2000" kern="0" dirty="0" smtClean="0">
                <a:solidFill>
                  <a:srgbClr val="FFFFFF"/>
                </a:solidFill>
              </a:rPr>
              <a:t>美國南卡羅萊納州立大學 醫務管理學院博</a:t>
            </a:r>
            <a:r>
              <a:rPr kumimoji="0" lang="zh-TW" altLang="en-US" sz="2000" kern="0" dirty="0" smtClean="0">
                <a:solidFill>
                  <a:srgbClr val="FFFFFF"/>
                </a:solidFill>
              </a:rPr>
              <a:t>士</a:t>
            </a:r>
            <a:endParaRPr kumimoji="0" lang="en-US" altLang="zh-TW" sz="2000" kern="0" dirty="0">
              <a:solidFill>
                <a:srgbClr val="FFFFFF"/>
              </a:solidFill>
            </a:endParaRPr>
          </a:p>
          <a:p>
            <a:pPr marL="0" indent="0">
              <a:buClr>
                <a:srgbClr val="00CC99">
                  <a:lumMod val="20000"/>
                  <a:lumOff val="80000"/>
                </a:srgbClr>
              </a:buClr>
              <a:buFont typeface="Arial" pitchFamily="34" charset="0"/>
              <a:buNone/>
              <a:defRPr/>
            </a:pPr>
            <a:r>
              <a:rPr kumimoji="0" lang="zh-TW" altLang="en-US" sz="2000" kern="0" dirty="0" smtClean="0">
                <a:solidFill>
                  <a:srgbClr val="FFFFFF"/>
                </a:solidFill>
              </a:rPr>
              <a:t>    </a:t>
            </a:r>
            <a:r>
              <a:rPr kumimoji="0" lang="zh-TW" altLang="zh-TW" sz="2000" kern="0" dirty="0" smtClean="0">
                <a:solidFill>
                  <a:srgbClr val="FFFFFF"/>
                </a:solidFill>
              </a:rPr>
              <a:t>美國麻州眼耳中心</a:t>
            </a:r>
            <a:r>
              <a:rPr kumimoji="0" lang="en-US" altLang="zh-TW" sz="2000" kern="0" dirty="0" smtClean="0">
                <a:solidFill>
                  <a:srgbClr val="FFFFFF"/>
                </a:solidFill>
              </a:rPr>
              <a:t>(MEEI)</a:t>
            </a:r>
            <a:r>
              <a:rPr kumimoji="0" lang="zh-TW" altLang="zh-TW" sz="2000" kern="0" dirty="0" smtClean="0">
                <a:solidFill>
                  <a:srgbClr val="FFFFFF"/>
                </a:solidFill>
              </a:rPr>
              <a:t>眼科研究員</a:t>
            </a:r>
            <a:endParaRPr kumimoji="0" lang="en-US" altLang="zh-TW" sz="2000" kern="0" dirty="0" smtClean="0">
              <a:solidFill>
                <a:srgbClr val="FFFFFF"/>
              </a:solidFill>
            </a:endParaRPr>
          </a:p>
          <a:p>
            <a:pPr marL="0" indent="0">
              <a:buClr>
                <a:srgbClr val="00CC99">
                  <a:lumMod val="20000"/>
                  <a:lumOff val="80000"/>
                </a:srgbClr>
              </a:buClr>
              <a:buFont typeface="Arial" pitchFamily="34" charset="0"/>
              <a:buNone/>
              <a:tabLst>
                <a:tab pos="263525" algn="l"/>
                <a:tab pos="449263" algn="l"/>
              </a:tabLst>
              <a:defRPr/>
            </a:pPr>
            <a:r>
              <a:rPr kumimoji="0" lang="zh-TW" altLang="en-US" sz="2000" kern="0" dirty="0">
                <a:solidFill>
                  <a:srgbClr val="FFFFFF"/>
                </a:solidFill>
              </a:rPr>
              <a:t> </a:t>
            </a:r>
            <a:r>
              <a:rPr kumimoji="0" lang="zh-TW" altLang="en-US" sz="2000" kern="0" dirty="0" smtClean="0">
                <a:solidFill>
                  <a:srgbClr val="FFFFFF"/>
                </a:solidFill>
              </a:rPr>
              <a:t>   </a:t>
            </a:r>
            <a:r>
              <a:rPr kumimoji="0" lang="zh-TW" altLang="zh-TW" sz="2000" kern="0" dirty="0" smtClean="0">
                <a:solidFill>
                  <a:srgbClr val="FFFFFF"/>
                </a:solidFill>
              </a:rPr>
              <a:t>美國哈佛大學</a:t>
            </a:r>
            <a:r>
              <a:rPr kumimoji="0" lang="zh-TW" altLang="en-US" sz="2000" kern="0" dirty="0" smtClean="0">
                <a:solidFill>
                  <a:srgbClr val="FFFFFF"/>
                </a:solidFill>
              </a:rPr>
              <a:t> </a:t>
            </a:r>
            <a:r>
              <a:rPr kumimoji="0" lang="zh-TW" altLang="zh-TW" sz="2000" kern="0" dirty="0" smtClean="0">
                <a:solidFill>
                  <a:srgbClr val="FFFFFF"/>
                </a:solidFill>
              </a:rPr>
              <a:t>公衛學院</a:t>
            </a:r>
            <a:r>
              <a:rPr kumimoji="0" lang="zh-TW" altLang="en-US" sz="2000" kern="0" dirty="0" smtClean="0">
                <a:solidFill>
                  <a:srgbClr val="FFFFFF"/>
                </a:solidFill>
              </a:rPr>
              <a:t> </a:t>
            </a:r>
            <a:r>
              <a:rPr kumimoji="0" lang="zh-TW" altLang="zh-TW" sz="2000" kern="0" dirty="0" smtClean="0">
                <a:solidFill>
                  <a:srgbClr val="FFFFFF"/>
                </a:solidFill>
              </a:rPr>
              <a:t>醫管碩</a:t>
            </a:r>
            <a:r>
              <a:rPr kumimoji="0" lang="zh-TW" altLang="en-US" sz="2000" kern="0" dirty="0" smtClean="0">
                <a:solidFill>
                  <a:srgbClr val="FFFFFF"/>
                </a:solidFill>
              </a:rPr>
              <a:t>士  </a:t>
            </a:r>
            <a:r>
              <a:rPr kumimoji="0" lang="zh-TW" altLang="en-US" sz="2000" kern="0" dirty="0">
                <a:solidFill>
                  <a:srgbClr val="FFFFFF"/>
                </a:solidFill>
              </a:rPr>
              <a:t> </a:t>
            </a:r>
            <a:r>
              <a:rPr kumimoji="0" lang="en-US" altLang="zh-TW" sz="2000" kern="0" dirty="0" smtClean="0">
                <a:solidFill>
                  <a:srgbClr val="FFFFFF"/>
                </a:solidFill>
              </a:rPr>
              <a:t>	(MPH/HCM)</a:t>
            </a:r>
          </a:p>
          <a:p>
            <a:pPr marL="0" indent="0">
              <a:buClr>
                <a:srgbClr val="00CC99">
                  <a:lumMod val="20000"/>
                  <a:lumOff val="80000"/>
                </a:srgbClr>
              </a:buClr>
              <a:buFont typeface="Arial" pitchFamily="34" charset="0"/>
              <a:buNone/>
              <a:defRPr/>
            </a:pPr>
            <a:r>
              <a:rPr kumimoji="0" lang="zh-TW" altLang="en-US" sz="2000" kern="0" dirty="0">
                <a:solidFill>
                  <a:srgbClr val="FFFFFF"/>
                </a:solidFill>
              </a:rPr>
              <a:t> </a:t>
            </a:r>
            <a:r>
              <a:rPr kumimoji="0" lang="zh-TW" altLang="en-US" sz="2000" kern="0" dirty="0" smtClean="0">
                <a:solidFill>
                  <a:srgbClr val="FFFFFF"/>
                </a:solidFill>
              </a:rPr>
              <a:t>   </a:t>
            </a:r>
            <a:r>
              <a:rPr kumimoji="0" lang="zh-TW" altLang="zh-TW" sz="2000" kern="0" dirty="0" smtClean="0">
                <a:solidFill>
                  <a:srgbClr val="FFFFFF"/>
                </a:solidFill>
              </a:rPr>
              <a:t>中國北京大學光華</a:t>
            </a:r>
            <a:r>
              <a:rPr kumimoji="0" lang="zh-TW" altLang="zh-TW" sz="2000" kern="0" dirty="0">
                <a:solidFill>
                  <a:srgbClr val="FFFFFF"/>
                </a:solidFill>
              </a:rPr>
              <a:t>管理</a:t>
            </a:r>
            <a:r>
              <a:rPr kumimoji="0" lang="zh-TW" altLang="zh-TW" sz="2000" kern="0" dirty="0" smtClean="0">
                <a:solidFill>
                  <a:srgbClr val="FFFFFF"/>
                </a:solidFill>
              </a:rPr>
              <a:t>學院</a:t>
            </a:r>
            <a:r>
              <a:rPr kumimoji="0" lang="zh-TW" altLang="en-US" sz="2000" kern="0" dirty="0" smtClean="0">
                <a:solidFill>
                  <a:srgbClr val="FFFFFF"/>
                </a:solidFill>
              </a:rPr>
              <a:t> </a:t>
            </a:r>
            <a:r>
              <a:rPr kumimoji="0" lang="en-US" altLang="zh-TW" sz="2000" kern="0" dirty="0" smtClean="0">
                <a:solidFill>
                  <a:srgbClr val="FFFFFF"/>
                </a:solidFill>
              </a:rPr>
              <a:t>EMBA</a:t>
            </a:r>
          </a:p>
          <a:p>
            <a:pPr marL="0" indent="0">
              <a:buClr>
                <a:srgbClr val="00CC99">
                  <a:lumMod val="20000"/>
                  <a:lumOff val="80000"/>
                </a:srgbClr>
              </a:buClr>
              <a:buFont typeface="Arial" pitchFamily="34" charset="0"/>
              <a:buNone/>
              <a:defRPr/>
            </a:pPr>
            <a:r>
              <a:rPr kumimoji="0" lang="zh-TW" altLang="en-US" sz="2000" kern="0" dirty="0" smtClean="0">
                <a:solidFill>
                  <a:srgbClr val="FFFFFF"/>
                </a:solidFill>
              </a:rPr>
              <a:t>    中國</a:t>
            </a:r>
            <a:r>
              <a:rPr kumimoji="0" lang="zh-TW" altLang="en-US" sz="2000" kern="0" dirty="0">
                <a:solidFill>
                  <a:srgbClr val="FFFFFF"/>
                </a:solidFill>
              </a:rPr>
              <a:t>大連醫科大學 研究生院 眼科醫學碩士</a:t>
            </a:r>
            <a:endParaRPr kumimoji="0" lang="en-US" altLang="zh-TW" sz="2000" kern="0" dirty="0">
              <a:solidFill>
                <a:srgbClr val="FFFFFF"/>
              </a:solidFill>
            </a:endParaRPr>
          </a:p>
          <a:p>
            <a:pPr marL="0" indent="0">
              <a:buClr>
                <a:srgbClr val="00CC99">
                  <a:lumMod val="20000"/>
                  <a:lumOff val="80000"/>
                </a:srgbClr>
              </a:buClr>
              <a:buFont typeface="Arial" pitchFamily="34" charset="0"/>
              <a:buNone/>
              <a:defRPr/>
            </a:pPr>
            <a:r>
              <a:rPr kumimoji="0" lang="zh-TW" altLang="en-US" sz="2000" kern="0" dirty="0" smtClean="0">
                <a:solidFill>
                  <a:srgbClr val="FFFFFF"/>
                </a:solidFill>
              </a:rPr>
              <a:t>    </a:t>
            </a:r>
            <a:r>
              <a:rPr kumimoji="0" lang="zh-TW" altLang="zh-TW" sz="2000" kern="0" dirty="0" smtClean="0">
                <a:solidFill>
                  <a:srgbClr val="FFFFFF"/>
                </a:solidFill>
              </a:rPr>
              <a:t>高雄</a:t>
            </a:r>
            <a:r>
              <a:rPr kumimoji="0" lang="zh-TW" altLang="zh-TW" sz="2000" kern="0" dirty="0">
                <a:solidFill>
                  <a:srgbClr val="FFFFFF"/>
                </a:solidFill>
              </a:rPr>
              <a:t>醫學院醫學士</a:t>
            </a:r>
          </a:p>
          <a:p>
            <a:pPr marL="263525" indent="-263525">
              <a:buClr>
                <a:srgbClr val="00CC99">
                  <a:lumMod val="20000"/>
                  <a:lumOff val="80000"/>
                </a:srgbClr>
              </a:buClr>
              <a:defRPr/>
            </a:pPr>
            <a:endParaRPr kumimoji="0" lang="zh-TW" altLang="en-US" sz="2000" kern="0" dirty="0">
              <a:solidFill>
                <a:srgbClr val="FFFFFF"/>
              </a:solidFill>
            </a:endParaRPr>
          </a:p>
        </p:txBody>
      </p:sp>
      <p:pic>
        <p:nvPicPr>
          <p:cNvPr id="21509" name="Picture 3"/>
          <p:cNvPicPr>
            <a:picLocks noChangeAspect="1" noChangeArrowheads="1"/>
          </p:cNvPicPr>
          <p:nvPr/>
        </p:nvPicPr>
        <p:blipFill>
          <a:blip r:embed="rId2"/>
          <a:srcRect/>
          <a:stretch>
            <a:fillRect/>
          </a:stretch>
        </p:blipFill>
        <p:spPr bwMode="auto">
          <a:xfrm>
            <a:off x="588963" y="3429000"/>
            <a:ext cx="2763837" cy="2941638"/>
          </a:xfrm>
          <a:prstGeom prst="rect">
            <a:avLst/>
          </a:prstGeom>
          <a:noFill/>
          <a:ln w="9525">
            <a:noFill/>
            <a:miter lim="800000"/>
            <a:headEnd/>
            <a:tailEnd/>
          </a:ln>
        </p:spPr>
      </p:pic>
      <p:pic>
        <p:nvPicPr>
          <p:cNvPr id="21510" name="Picture 4"/>
          <p:cNvPicPr>
            <a:picLocks noChangeAspect="1" noChangeArrowheads="1"/>
          </p:cNvPicPr>
          <p:nvPr/>
        </p:nvPicPr>
        <p:blipFill>
          <a:blip r:embed="rId3"/>
          <a:srcRect/>
          <a:stretch>
            <a:fillRect/>
          </a:stretch>
        </p:blipFill>
        <p:spPr bwMode="auto">
          <a:xfrm>
            <a:off x="0" y="0"/>
            <a:ext cx="9144000" cy="688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Mountain Top</Template>
  <TotalTime>2971</TotalTime>
  <Words>2779</Words>
  <Application>Microsoft Office PowerPoint</Application>
  <PresentationFormat>如螢幕大小 (4:3)</PresentationFormat>
  <Paragraphs>564</Paragraphs>
  <Slides>75</Slides>
  <Notes>13</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75</vt:i4>
      </vt:variant>
    </vt:vector>
  </HeadingPairs>
  <TitlesOfParts>
    <vt:vector size="77" baseType="lpstr">
      <vt:lpstr>Mountain Top</vt:lpstr>
      <vt:lpstr>投影片</vt:lpstr>
      <vt:lpstr>台灣醫療管理發展經驗 及台灣醫美行業現況及監管 </vt:lpstr>
      <vt:lpstr>張朝凱醫師 學經歷</vt:lpstr>
      <vt:lpstr>医师短期行医许可证</vt:lpstr>
      <vt:lpstr>国共会谈2006年04月15日</vt:lpstr>
      <vt:lpstr>中国医师资格执照</vt:lpstr>
      <vt:lpstr>2008 EMBA毕业合照</vt:lpstr>
      <vt:lpstr>学位证书</vt:lpstr>
      <vt:lpstr>大綱</vt:lpstr>
      <vt:lpstr>個人簡歷</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lpstr>投影片 24</vt:lpstr>
      <vt:lpstr>大綱</vt:lpstr>
      <vt:lpstr>借鉴台湾長庚医院管理经验</vt:lpstr>
      <vt:lpstr>A-1透过评鉴过程提升医院管理价值</vt:lpstr>
      <vt:lpstr>A-2导入JCI评鉴落实以病人为中心</vt:lpstr>
      <vt:lpstr>B-1 质量管理与病人安全体系</vt:lpstr>
      <vt:lpstr>B-2 建置质量管理与病人安全体系</vt:lpstr>
      <vt:lpstr>C  信息系统运用-病人安全信息系统</vt:lpstr>
      <vt:lpstr> D    专科经营制度-专科经理人</vt:lpstr>
      <vt:lpstr>投影片 33</vt:lpstr>
      <vt:lpstr>F 人文医院-提高医院附加价值</vt:lpstr>
      <vt:lpstr>健康體系再造及健康認知 國家發展過程中的衍生及必要轉換</vt:lpstr>
      <vt:lpstr>醫院產值之極大化:   健康事業</vt:lpstr>
      <vt:lpstr>醫療（服務業）之特色</vt:lpstr>
      <vt:lpstr>向航空界取經(CRM vs TRM)</vt:lpstr>
      <vt:lpstr>Hospitel=Hospital+Hotel</vt:lpstr>
      <vt:lpstr>免費接駁車</vt:lpstr>
      <vt:lpstr>門 外    服務情</vt:lpstr>
      <vt:lpstr> 門 內    慈善心  </vt:lpstr>
      <vt:lpstr>定時志工</vt:lpstr>
      <vt:lpstr>制服的改變</vt:lpstr>
      <vt:lpstr>投影片 45</vt:lpstr>
      <vt:lpstr>台灣醫院全面戒煙</vt:lpstr>
      <vt:lpstr>投影片 47</vt:lpstr>
      <vt:lpstr>「價值」和「創新」同樣重要</vt:lpstr>
      <vt:lpstr>医保政策及总额预算的现况及影响 ---山重水复疑无路。(南宋˙陆游˙游山西村)</vt:lpstr>
      <vt:lpstr>臺灣地區醫療法第二十四條</vt:lpstr>
      <vt:lpstr>台灣醫療糾紛案件樣本的特性2</vt:lpstr>
      <vt:lpstr>2006 vs 2012 台灣各專科間的醫美市場佔比</vt:lpstr>
      <vt:lpstr>大綱</vt:lpstr>
      <vt:lpstr>      台湾微整型美容医學会  </vt:lpstr>
      <vt:lpstr>投影片 55</vt:lpstr>
      <vt:lpstr>台湾微整型美容医學会  </vt:lpstr>
      <vt:lpstr>投影片 57</vt:lpstr>
      <vt:lpstr>投影片 58</vt:lpstr>
      <vt:lpstr>大綱</vt:lpstr>
      <vt:lpstr>台灣醫美市場發展趨勢  </vt:lpstr>
      <vt:lpstr>衛生署為推廣觀光醫美故指派其下分管</vt:lpstr>
      <vt:lpstr>認證基準</vt:lpstr>
      <vt:lpstr>醫美簽證正式認證 2013 啟動 </vt:lpstr>
      <vt:lpstr>大綱</vt:lpstr>
      <vt:lpstr>投影片 65</vt:lpstr>
      <vt:lpstr>投影片 66</vt:lpstr>
      <vt:lpstr>投影片 67</vt:lpstr>
      <vt:lpstr>醫療限制條件下的客戶開發策略思考</vt:lpstr>
      <vt:lpstr>投影片 69</vt:lpstr>
      <vt:lpstr>大綱</vt:lpstr>
      <vt:lpstr>投影片 71</vt:lpstr>
      <vt:lpstr>投影片 72</vt:lpstr>
      <vt:lpstr>投影片 73</vt:lpstr>
      <vt:lpstr>看見健康照護(產業)的新世界</vt:lpstr>
      <vt:lpstr>投影片 75</vt:lpstr>
    </vt:vector>
  </TitlesOfParts>
  <Company>LIHO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國際醫療輔導訪查進度報告</dc:title>
  <dc:creator>鳥人寶寶</dc:creator>
  <cp:lastModifiedBy>Julia</cp:lastModifiedBy>
  <cp:revision>255</cp:revision>
  <dcterms:created xsi:type="dcterms:W3CDTF">2009-06-17T10:23:32Z</dcterms:created>
  <dcterms:modified xsi:type="dcterms:W3CDTF">2014-01-13T12:29:59Z</dcterms:modified>
</cp:coreProperties>
</file>